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p:cViewPr>
        <p:scale>
          <a:sx n="93" d="100"/>
          <a:sy n="93" d="100"/>
        </p:scale>
        <p:origin x="2652"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A99658F-0CEA-4461-A8C2-83EF1DF059BC}" type="datetimeFigureOut">
              <a:rPr lang="fr-FR" smtClean="0"/>
              <a:t>19/08/2024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331554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A99658F-0CEA-4461-A8C2-83EF1DF059BC}" type="datetimeFigureOut">
              <a:rPr lang="fr-FR" smtClean="0"/>
              <a:t>19/08/2024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115697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A99658F-0CEA-4461-A8C2-83EF1DF059BC}" type="datetimeFigureOut">
              <a:rPr lang="fr-FR" smtClean="0"/>
              <a:t>19/08/2024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941611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A99658F-0CEA-4461-A8C2-83EF1DF059BC}" type="datetimeFigureOut">
              <a:rPr lang="fr-FR" smtClean="0"/>
              <a:t>19/08/2024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2013422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A99658F-0CEA-4461-A8C2-83EF1DF059BC}" type="datetimeFigureOut">
              <a:rPr lang="fr-FR" smtClean="0"/>
              <a:t>19/08/2024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377122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A99658F-0CEA-4461-A8C2-83EF1DF059BC}" type="datetimeFigureOut">
              <a:rPr lang="fr-FR" smtClean="0"/>
              <a:t>19/08/2024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37526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A99658F-0CEA-4461-A8C2-83EF1DF059BC}" type="datetimeFigureOut">
              <a:rPr lang="fr-FR" smtClean="0"/>
              <a:t>19/08/2024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117485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A99658F-0CEA-4461-A8C2-83EF1DF059BC}" type="datetimeFigureOut">
              <a:rPr lang="fr-FR" smtClean="0"/>
              <a:t>19/08/2024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3541660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99658F-0CEA-4461-A8C2-83EF1DF059BC}" type="datetimeFigureOut">
              <a:rPr lang="fr-FR" smtClean="0"/>
              <a:t>19/08/2024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3025864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A99658F-0CEA-4461-A8C2-83EF1DF059BC}" type="datetimeFigureOut">
              <a:rPr lang="fr-FR" smtClean="0"/>
              <a:t>19/08/2024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2006863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A99658F-0CEA-4461-A8C2-83EF1DF059BC}" type="datetimeFigureOut">
              <a:rPr lang="fr-FR" smtClean="0"/>
              <a:t>19/08/2024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451FE64-7597-49FD-9728-104185FFE7AA}" type="slidenum">
              <a:rPr lang="fr-FR" smtClean="0"/>
              <a:t>‹N°›</a:t>
            </a:fld>
            <a:endParaRPr lang="fr-FR"/>
          </a:p>
        </p:txBody>
      </p:sp>
    </p:spTree>
    <p:extLst>
      <p:ext uri="{BB962C8B-B14F-4D97-AF65-F5344CB8AC3E}">
        <p14:creationId xmlns:p14="http://schemas.microsoft.com/office/powerpoint/2010/main" val="2217412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A99658F-0CEA-4461-A8C2-83EF1DF059BC}" type="datetimeFigureOut">
              <a:rPr lang="fr-FR" smtClean="0"/>
              <a:t>19/08/2024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451FE64-7597-49FD-9728-104185FFE7AA}" type="slidenum">
              <a:rPr lang="fr-FR" smtClean="0"/>
              <a:t>‹N°›</a:t>
            </a:fld>
            <a:endParaRPr lang="fr-FR"/>
          </a:p>
        </p:txBody>
      </p:sp>
    </p:spTree>
    <p:extLst>
      <p:ext uri="{BB962C8B-B14F-4D97-AF65-F5344CB8AC3E}">
        <p14:creationId xmlns:p14="http://schemas.microsoft.com/office/powerpoint/2010/main" val="4171839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620458-1D1B-4CC3-911E-14935B26FE10}"/>
              </a:ext>
            </a:extLst>
          </p:cNvPr>
          <p:cNvSpPr/>
          <p:nvPr/>
        </p:nvSpPr>
        <p:spPr>
          <a:xfrm>
            <a:off x="186484" y="272480"/>
            <a:ext cx="2203916" cy="936104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dirty="0"/>
          </a:p>
        </p:txBody>
      </p:sp>
      <p:pic>
        <p:nvPicPr>
          <p:cNvPr id="5" name="Image 4">
            <a:extLst>
              <a:ext uri="{FF2B5EF4-FFF2-40B4-BE49-F238E27FC236}">
                <a16:creationId xmlns:a16="http://schemas.microsoft.com/office/drawing/2014/main" id="{1241288C-7EE7-4ADD-BDD9-051CE3DBC517}"/>
              </a:ext>
            </a:extLst>
          </p:cNvPr>
          <p:cNvPicPr/>
          <p:nvPr/>
        </p:nvPicPr>
        <p:blipFill>
          <a:blip r:embed="rId2"/>
          <a:stretch>
            <a:fillRect/>
          </a:stretch>
        </p:blipFill>
        <p:spPr>
          <a:xfrm>
            <a:off x="436924" y="500229"/>
            <a:ext cx="1710690" cy="2133600"/>
          </a:xfrm>
          <a:prstGeom prst="rect">
            <a:avLst/>
          </a:prstGeom>
          <a:ln>
            <a:noFill/>
          </a:ln>
        </p:spPr>
      </p:pic>
      <p:sp>
        <p:nvSpPr>
          <p:cNvPr id="8" name="ZoneTexte 7">
            <a:extLst>
              <a:ext uri="{FF2B5EF4-FFF2-40B4-BE49-F238E27FC236}">
                <a16:creationId xmlns:a16="http://schemas.microsoft.com/office/drawing/2014/main" id="{9F306818-131B-4D84-A4D2-CA0EA34E09C3}"/>
              </a:ext>
            </a:extLst>
          </p:cNvPr>
          <p:cNvSpPr txBox="1"/>
          <p:nvPr/>
        </p:nvSpPr>
        <p:spPr>
          <a:xfrm>
            <a:off x="144049" y="2803522"/>
            <a:ext cx="2232248" cy="784830"/>
          </a:xfrm>
          <a:prstGeom prst="rect">
            <a:avLst/>
          </a:prstGeom>
          <a:noFill/>
        </p:spPr>
        <p:txBody>
          <a:bodyPr wrap="square" rIns="0" rtlCol="0">
            <a:spAutoFit/>
          </a:bodyPr>
          <a:lstStyle/>
          <a:p>
            <a:pPr marL="171450" indent="-171450">
              <a:buFont typeface="Wingdings" panose="05000000000000000000" pitchFamily="2" charset="2"/>
              <a:buChar char="+"/>
              <a:tabLst>
                <a:tab pos="179388" algn="l"/>
              </a:tabLst>
            </a:pPr>
            <a:r>
              <a:rPr lang="fr-FR" sz="900" dirty="0" smtClean="0">
                <a:latin typeface="Century Gothic" panose="020B0502020202020204" pitchFamily="34" charset="0"/>
              </a:rPr>
              <a:t>19 Allée de l’Aqueduc, </a:t>
            </a:r>
          </a:p>
          <a:p>
            <a:pPr marL="171450" indent="-171450">
              <a:buFont typeface="Wingdings" panose="05000000000000000000" pitchFamily="2" charset="2"/>
              <a:buChar char="+"/>
              <a:tabLst>
                <a:tab pos="179388" algn="l"/>
              </a:tabLst>
            </a:pPr>
            <a:r>
              <a:rPr lang="fr-FR" sz="900" dirty="0" smtClean="0">
                <a:latin typeface="Century Gothic" panose="020B0502020202020204" pitchFamily="34" charset="0"/>
              </a:rPr>
              <a:t>69570 Dardilly</a:t>
            </a:r>
            <a:endParaRPr lang="fr-FR" sz="900" dirty="0">
              <a:latin typeface="Century Gothic" panose="020B0502020202020204" pitchFamily="34" charset="0"/>
            </a:endParaRPr>
          </a:p>
          <a:p>
            <a:pPr>
              <a:tabLst>
                <a:tab pos="179388" algn="l"/>
              </a:tabLst>
            </a:pPr>
            <a:endParaRPr lang="fr-FR" sz="400" dirty="0">
              <a:latin typeface="Century Gothic" panose="020B0502020202020204" pitchFamily="34" charset="0"/>
            </a:endParaRPr>
          </a:p>
          <a:p>
            <a:pPr marL="171450" indent="-171450">
              <a:buFont typeface="Wingdings" panose="05000000000000000000" pitchFamily="2" charset="2"/>
              <a:buChar char=")"/>
              <a:tabLst>
                <a:tab pos="179388" algn="l"/>
              </a:tabLst>
            </a:pPr>
            <a:r>
              <a:rPr lang="fr-FR" sz="900" dirty="0">
                <a:latin typeface="Century Gothic" panose="020B0502020202020204" pitchFamily="34" charset="0"/>
              </a:rPr>
              <a:t>06 25 65 03 52</a:t>
            </a:r>
          </a:p>
          <a:p>
            <a:pPr>
              <a:tabLst>
                <a:tab pos="179388" algn="l"/>
              </a:tabLst>
            </a:pPr>
            <a:endParaRPr lang="fr-FR" sz="400" dirty="0">
              <a:latin typeface="Century Gothic" panose="020B0502020202020204" pitchFamily="34" charset="0"/>
            </a:endParaRPr>
          </a:p>
          <a:p>
            <a:pPr>
              <a:tabLst>
                <a:tab pos="179388" algn="l"/>
              </a:tabLst>
            </a:pPr>
            <a:r>
              <a:rPr lang="fr-FR" sz="1000" dirty="0">
                <a:latin typeface="Century Gothic" panose="020B0502020202020204" pitchFamily="34" charset="0"/>
                <a:sym typeface="Wingdings" panose="05000000000000000000" pitchFamily="2" charset="2"/>
              </a:rPr>
              <a:t>	</a:t>
            </a:r>
            <a:r>
              <a:rPr lang="fr-FR" sz="900" dirty="0">
                <a:latin typeface="Century Gothic" panose="020B0502020202020204" pitchFamily="34" charset="0"/>
              </a:rPr>
              <a:t>murepatricia@yahoo.fr</a:t>
            </a:r>
          </a:p>
        </p:txBody>
      </p:sp>
      <p:sp>
        <p:nvSpPr>
          <p:cNvPr id="12" name="Rectangle 11">
            <a:extLst>
              <a:ext uri="{FF2B5EF4-FFF2-40B4-BE49-F238E27FC236}">
                <a16:creationId xmlns:a16="http://schemas.microsoft.com/office/drawing/2014/main" id="{A8601B6C-E611-44B0-B7F5-701257B59FCA}"/>
              </a:ext>
            </a:extLst>
          </p:cNvPr>
          <p:cNvSpPr/>
          <p:nvPr/>
        </p:nvSpPr>
        <p:spPr>
          <a:xfrm>
            <a:off x="2996952" y="128464"/>
            <a:ext cx="3429000" cy="707886"/>
          </a:xfrm>
          <a:prstGeom prst="rect">
            <a:avLst/>
          </a:prstGeom>
        </p:spPr>
        <p:txBody>
          <a:bodyPr>
            <a:spAutoFit/>
          </a:bodyPr>
          <a:lstStyle/>
          <a:p>
            <a:pPr marL="101600" algn="ctr">
              <a:lnSpc>
                <a:spcPts val="3600"/>
              </a:lnSpc>
              <a:spcAft>
                <a:spcPts val="0"/>
              </a:spcAft>
            </a:pPr>
            <a:r>
              <a:rPr lang="en-US" sz="3000" b="1" cap="all" dirty="0">
                <a:solidFill>
                  <a:srgbClr val="007D89"/>
                </a:solidFill>
                <a:latin typeface="Century Gothic" panose="020B0502020202020204" pitchFamily="34" charset="0"/>
                <a:ea typeface="Century Gothic" panose="020B0502020202020204" pitchFamily="34" charset="0"/>
                <a:cs typeface="Century Gothic" panose="020B0502020202020204" pitchFamily="34" charset="0"/>
              </a:rPr>
              <a:t>Patricia MURE</a:t>
            </a:r>
            <a:endParaRPr lang="fr-FR" sz="3000" b="1" cap="all" dirty="0">
              <a:solidFill>
                <a:srgbClr val="007D89"/>
              </a:solidFill>
              <a:latin typeface="Century Gothic" panose="020B0502020202020204" pitchFamily="34" charset="0"/>
              <a:ea typeface="Times New Roman" panose="02020603050405020304" pitchFamily="18" charset="0"/>
            </a:endParaRPr>
          </a:p>
          <a:p>
            <a:pPr marL="101600" algn="ctr">
              <a:lnSpc>
                <a:spcPts val="1200"/>
              </a:lnSpc>
              <a:spcAft>
                <a:spcPts val="2000"/>
              </a:spcAft>
            </a:pPr>
            <a:r>
              <a:rPr lang="en-US" sz="1200" cap="all" spc="100" dirty="0">
                <a:solidFill>
                  <a:srgbClr val="2A2A2A"/>
                </a:solidFill>
                <a:latin typeface="Century Gothic" panose="020B0502020202020204" pitchFamily="34" charset="0"/>
                <a:ea typeface="Century Gothic" panose="020B0502020202020204" pitchFamily="34" charset="0"/>
                <a:cs typeface="Century Gothic" panose="020B0502020202020204" pitchFamily="34" charset="0"/>
              </a:rPr>
              <a:t>Infirmière </a:t>
            </a:r>
            <a:r>
              <a:rPr lang="en-US" sz="1200" cap="all" spc="100" dirty="0" smtClean="0">
                <a:solidFill>
                  <a:srgbClr val="2A2A2A"/>
                </a:solidFill>
                <a:latin typeface="Century Gothic" panose="020B0502020202020204" pitchFamily="34" charset="0"/>
                <a:ea typeface="Century Gothic" panose="020B0502020202020204" pitchFamily="34" charset="0"/>
                <a:cs typeface="Century Gothic" panose="020B0502020202020204" pitchFamily="34" charset="0"/>
              </a:rPr>
              <a:t>en Santé Travail</a:t>
            </a:r>
            <a:endParaRPr lang="fr-FR" sz="1200" cap="all" spc="100" dirty="0">
              <a:latin typeface="Times New Roman" panose="02020603050405020304" pitchFamily="18" charset="0"/>
              <a:ea typeface="Times New Roman" panose="02020603050405020304" pitchFamily="18" charset="0"/>
            </a:endParaRPr>
          </a:p>
        </p:txBody>
      </p:sp>
      <p:sp>
        <p:nvSpPr>
          <p:cNvPr id="14" name="ZoneTexte 13">
            <a:extLst>
              <a:ext uri="{FF2B5EF4-FFF2-40B4-BE49-F238E27FC236}">
                <a16:creationId xmlns:a16="http://schemas.microsoft.com/office/drawing/2014/main" id="{926E23E4-853D-4AA8-903E-B80CF187C6F9}"/>
              </a:ext>
            </a:extLst>
          </p:cNvPr>
          <p:cNvSpPr txBox="1"/>
          <p:nvPr/>
        </p:nvSpPr>
        <p:spPr>
          <a:xfrm>
            <a:off x="181353" y="3728864"/>
            <a:ext cx="2232248" cy="1492716"/>
          </a:xfrm>
          <a:prstGeom prst="rect">
            <a:avLst/>
          </a:prstGeom>
          <a:noFill/>
        </p:spPr>
        <p:txBody>
          <a:bodyPr wrap="square" rtlCol="0">
            <a:spAutoFit/>
          </a:bodyPr>
          <a:lstStyle/>
          <a:p>
            <a:pPr algn="ctr">
              <a:tabLst>
                <a:tab pos="179388" algn="l"/>
              </a:tabLst>
            </a:pPr>
            <a:r>
              <a:rPr lang="fr-FR" sz="1000" dirty="0">
                <a:latin typeface="Century Gothic" panose="020B0502020202020204" pitchFamily="34" charset="0"/>
              </a:rPr>
              <a:t>Compétences</a:t>
            </a:r>
          </a:p>
          <a:p>
            <a:pPr algn="ctr">
              <a:tabLst>
                <a:tab pos="179388" algn="l"/>
              </a:tabLst>
            </a:pPr>
            <a:endParaRPr lang="fr-FR" sz="800" dirty="0">
              <a:latin typeface="Century Gothic" panose="020B0502020202020204" pitchFamily="34" charset="0"/>
            </a:endParaRPr>
          </a:p>
          <a:p>
            <a:pPr lvl="0">
              <a:tabLst>
                <a:tab pos="88900" algn="l"/>
              </a:tabLst>
            </a:pPr>
            <a:r>
              <a:rPr lang="fr-FR" sz="900" dirty="0">
                <a:latin typeface="Century Gothic" panose="020B0502020202020204" pitchFamily="34" charset="0"/>
              </a:rPr>
              <a:t>- 	Autonomie</a:t>
            </a:r>
          </a:p>
          <a:p>
            <a:pPr lvl="0">
              <a:tabLst>
                <a:tab pos="88900" algn="l"/>
              </a:tabLst>
            </a:pPr>
            <a:r>
              <a:rPr lang="en-US" sz="900" dirty="0">
                <a:latin typeface="Century Gothic" panose="020B0502020202020204" pitchFamily="34" charset="0"/>
              </a:rPr>
              <a:t>- 	Travail </a:t>
            </a:r>
            <a:r>
              <a:rPr lang="fr-FR" sz="900" dirty="0">
                <a:latin typeface="Century Gothic" panose="020B0502020202020204" pitchFamily="34" charset="0"/>
              </a:rPr>
              <a:t>en</a:t>
            </a:r>
            <a:r>
              <a:rPr lang="en-US" sz="900" dirty="0">
                <a:latin typeface="Century Gothic" panose="020B0502020202020204" pitchFamily="34" charset="0"/>
              </a:rPr>
              <a:t> </a:t>
            </a:r>
            <a:r>
              <a:rPr lang="fr-FR" sz="900" dirty="0">
                <a:latin typeface="Century Gothic" panose="020B0502020202020204" pitchFamily="34" charset="0"/>
              </a:rPr>
              <a:t>équipe</a:t>
            </a:r>
          </a:p>
          <a:p>
            <a:pPr lvl="0">
              <a:tabLst>
                <a:tab pos="88900" algn="l"/>
              </a:tabLst>
            </a:pPr>
            <a:r>
              <a:rPr lang="en-US" sz="900" dirty="0">
                <a:latin typeface="Century Gothic" panose="020B0502020202020204" pitchFamily="34" charset="0"/>
              </a:rPr>
              <a:t>- 	Sens des </a:t>
            </a:r>
            <a:r>
              <a:rPr lang="fr-FR" sz="900" dirty="0">
                <a:latin typeface="Century Gothic" panose="020B0502020202020204" pitchFamily="34" charset="0"/>
              </a:rPr>
              <a:t>responsabilités</a:t>
            </a:r>
          </a:p>
          <a:p>
            <a:pPr lvl="0">
              <a:tabLst>
                <a:tab pos="88900" algn="l"/>
              </a:tabLst>
            </a:pPr>
            <a:r>
              <a:rPr lang="en-US" sz="900" dirty="0">
                <a:latin typeface="Century Gothic" panose="020B0502020202020204" pitchFamily="34" charset="0"/>
              </a:rPr>
              <a:t>- 	</a:t>
            </a:r>
            <a:r>
              <a:rPr lang="fr-FR" sz="900" dirty="0">
                <a:latin typeface="Century Gothic" panose="020B0502020202020204" pitchFamily="34" charset="0"/>
              </a:rPr>
              <a:t>Capacité</a:t>
            </a:r>
            <a:r>
              <a:rPr lang="en-US" sz="900" dirty="0">
                <a:latin typeface="Century Gothic" panose="020B0502020202020204" pitchFamily="34" charset="0"/>
              </a:rPr>
              <a:t> </a:t>
            </a:r>
            <a:r>
              <a:rPr lang="fr-FR" sz="900" dirty="0">
                <a:latin typeface="Century Gothic" panose="020B0502020202020204" pitchFamily="34" charset="0"/>
              </a:rPr>
              <a:t>d'adaptation</a:t>
            </a:r>
          </a:p>
          <a:p>
            <a:pPr marL="88900" indent="-88900">
              <a:tabLst>
                <a:tab pos="88900" algn="l"/>
              </a:tabLst>
            </a:pPr>
            <a:r>
              <a:rPr lang="fr-FR" sz="900" dirty="0">
                <a:latin typeface="Century Gothic" panose="020B0502020202020204" pitchFamily="34" charset="0"/>
              </a:rPr>
              <a:t>- 	Maîtrise de logiciels comme Word, Excel et logiciel pro lié à mon statut d'infirmière libérale</a:t>
            </a:r>
          </a:p>
          <a:p>
            <a:pPr algn="ctr">
              <a:tabLst>
                <a:tab pos="179388" algn="l"/>
              </a:tabLst>
            </a:pPr>
            <a:endParaRPr lang="fr-FR" sz="1000" dirty="0">
              <a:latin typeface="Century Gothic" panose="020B0502020202020204" pitchFamily="34" charset="0"/>
            </a:endParaRPr>
          </a:p>
        </p:txBody>
      </p:sp>
      <p:cxnSp>
        <p:nvCxnSpPr>
          <p:cNvPr id="16" name="Connecteur droit 15">
            <a:extLst>
              <a:ext uri="{FF2B5EF4-FFF2-40B4-BE49-F238E27FC236}">
                <a16:creationId xmlns:a16="http://schemas.microsoft.com/office/drawing/2014/main" id="{F0F234C1-8078-4ACC-A6EB-71959C5B4F97}"/>
              </a:ext>
            </a:extLst>
          </p:cNvPr>
          <p:cNvCxnSpPr/>
          <p:nvPr/>
        </p:nvCxnSpPr>
        <p:spPr>
          <a:xfrm>
            <a:off x="260648" y="3851148"/>
            <a:ext cx="50405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0FEC42BD-C9A3-4F7D-AEAF-3B0D253F3DCE}"/>
              </a:ext>
            </a:extLst>
          </p:cNvPr>
          <p:cNvCxnSpPr/>
          <p:nvPr/>
        </p:nvCxnSpPr>
        <p:spPr>
          <a:xfrm>
            <a:off x="1813683" y="3852000"/>
            <a:ext cx="50405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ZoneTexte 17">
            <a:extLst>
              <a:ext uri="{FF2B5EF4-FFF2-40B4-BE49-F238E27FC236}">
                <a16:creationId xmlns:a16="http://schemas.microsoft.com/office/drawing/2014/main" id="{ACBEA234-6720-40B2-A125-22AE6207EC9D}"/>
              </a:ext>
            </a:extLst>
          </p:cNvPr>
          <p:cNvSpPr txBox="1"/>
          <p:nvPr/>
        </p:nvSpPr>
        <p:spPr>
          <a:xfrm>
            <a:off x="180000" y="5313040"/>
            <a:ext cx="2232248" cy="1215717"/>
          </a:xfrm>
          <a:prstGeom prst="rect">
            <a:avLst/>
          </a:prstGeom>
          <a:noFill/>
        </p:spPr>
        <p:txBody>
          <a:bodyPr wrap="square" rtlCol="0">
            <a:spAutoFit/>
          </a:bodyPr>
          <a:lstStyle/>
          <a:p>
            <a:pPr algn="ctr">
              <a:tabLst>
                <a:tab pos="179388" algn="l"/>
              </a:tabLst>
            </a:pPr>
            <a:r>
              <a:rPr lang="fr-FR" sz="1000" dirty="0">
                <a:latin typeface="Century Gothic" panose="020B0502020202020204" pitchFamily="34" charset="0"/>
              </a:rPr>
              <a:t>Centres d’intérêt</a:t>
            </a:r>
          </a:p>
          <a:p>
            <a:pPr algn="ctr">
              <a:tabLst>
                <a:tab pos="179388" algn="l"/>
              </a:tabLst>
            </a:pPr>
            <a:endParaRPr lang="fr-FR" sz="800" dirty="0">
              <a:latin typeface="Century Gothic" panose="020B0502020202020204" pitchFamily="34" charset="0"/>
            </a:endParaRPr>
          </a:p>
          <a:p>
            <a:pPr algn="just">
              <a:tabLst>
                <a:tab pos="87313" algn="l"/>
              </a:tabLst>
            </a:pPr>
            <a:r>
              <a:rPr lang="fr-FR" sz="900" dirty="0">
                <a:latin typeface="Calibri" panose="020F0502020204030204" pitchFamily="34" charset="0"/>
                <a:cs typeface="Calibri" panose="020F0502020204030204" pitchFamily="34" charset="0"/>
              </a:rPr>
              <a:t>- 	</a:t>
            </a:r>
            <a:r>
              <a:rPr lang="fr-FR" sz="900" dirty="0">
                <a:latin typeface="Century Gothic" panose="020B0502020202020204" pitchFamily="34" charset="0"/>
              </a:rPr>
              <a:t>Equitation Western </a:t>
            </a:r>
          </a:p>
          <a:p>
            <a:pPr algn="just">
              <a:tabLst>
                <a:tab pos="87313" algn="l"/>
              </a:tabLst>
            </a:pPr>
            <a:r>
              <a:rPr lang="fr-FR" sz="900" dirty="0">
                <a:latin typeface="Century Gothic" panose="020B0502020202020204" pitchFamily="34" charset="0"/>
              </a:rPr>
              <a:t>	</a:t>
            </a:r>
            <a:r>
              <a:rPr lang="fr-FR" sz="800" dirty="0">
                <a:latin typeface="Century Gothic" panose="020B0502020202020204" pitchFamily="34" charset="0"/>
              </a:rPr>
              <a:t>(loisir et compétition)</a:t>
            </a:r>
          </a:p>
          <a:p>
            <a:pPr algn="just">
              <a:tabLst>
                <a:tab pos="87313" algn="l"/>
              </a:tabLst>
            </a:pPr>
            <a:r>
              <a:rPr lang="fr-FR" sz="900" dirty="0">
                <a:latin typeface="Calibri" panose="020F0502020204030204" pitchFamily="34" charset="0"/>
                <a:cs typeface="Calibri" panose="020F0502020204030204" pitchFamily="34" charset="0"/>
              </a:rPr>
              <a:t>- 	</a:t>
            </a:r>
            <a:r>
              <a:rPr lang="fr-FR" sz="900" dirty="0">
                <a:latin typeface="Century Gothic" panose="020B0502020202020204" pitchFamily="34" charset="0"/>
              </a:rPr>
              <a:t>Randonnées</a:t>
            </a:r>
          </a:p>
          <a:p>
            <a:pPr marL="88900" indent="-88900" algn="just">
              <a:tabLst>
                <a:tab pos="87313" algn="l"/>
              </a:tabLst>
            </a:pPr>
            <a:r>
              <a:rPr lang="fr-FR" sz="900" dirty="0">
                <a:latin typeface="Century Gothic" panose="020B0502020202020204" pitchFamily="34" charset="0"/>
              </a:rPr>
              <a:t>- Découverte du monde</a:t>
            </a:r>
          </a:p>
          <a:p>
            <a:pPr marL="88900" indent="-88900">
              <a:tabLst>
                <a:tab pos="87313" algn="l"/>
              </a:tabLst>
            </a:pPr>
            <a:r>
              <a:rPr lang="fr-FR" sz="900" dirty="0">
                <a:latin typeface="Century Gothic" panose="020B0502020202020204" pitchFamily="34" charset="0"/>
              </a:rPr>
              <a:t>	</a:t>
            </a:r>
            <a:r>
              <a:rPr lang="fr-FR" sz="800" dirty="0">
                <a:latin typeface="Century Gothic" panose="020B0502020202020204" pitchFamily="34" charset="0"/>
              </a:rPr>
              <a:t>(séjours professionnels et touristiques)</a:t>
            </a:r>
          </a:p>
          <a:p>
            <a:pPr algn="ctr">
              <a:tabLst>
                <a:tab pos="179388" algn="l"/>
              </a:tabLst>
            </a:pPr>
            <a:endParaRPr lang="fr-FR" sz="1000" dirty="0">
              <a:latin typeface="Century Gothic" panose="020B0502020202020204" pitchFamily="34" charset="0"/>
            </a:endParaRPr>
          </a:p>
        </p:txBody>
      </p:sp>
      <p:cxnSp>
        <p:nvCxnSpPr>
          <p:cNvPr id="19" name="Connecteur droit 18">
            <a:extLst>
              <a:ext uri="{FF2B5EF4-FFF2-40B4-BE49-F238E27FC236}">
                <a16:creationId xmlns:a16="http://schemas.microsoft.com/office/drawing/2014/main" id="{917F90BB-EDF5-40CE-AEBC-FB7F30E06395}"/>
              </a:ext>
            </a:extLst>
          </p:cNvPr>
          <p:cNvCxnSpPr/>
          <p:nvPr/>
        </p:nvCxnSpPr>
        <p:spPr>
          <a:xfrm>
            <a:off x="259200" y="5447328"/>
            <a:ext cx="43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6C14DDFA-015E-4432-A6B3-83B6C301DE89}"/>
              </a:ext>
            </a:extLst>
          </p:cNvPr>
          <p:cNvCxnSpPr/>
          <p:nvPr/>
        </p:nvCxnSpPr>
        <p:spPr>
          <a:xfrm>
            <a:off x="1884435" y="5447288"/>
            <a:ext cx="43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854BC32B-5C77-4E81-8411-D5E7DC4F4D50}"/>
              </a:ext>
            </a:extLst>
          </p:cNvPr>
          <p:cNvSpPr txBox="1"/>
          <p:nvPr/>
        </p:nvSpPr>
        <p:spPr>
          <a:xfrm>
            <a:off x="2394000" y="848544"/>
            <a:ext cx="4464000" cy="1123384"/>
          </a:xfrm>
          <a:prstGeom prst="rect">
            <a:avLst/>
          </a:prstGeom>
          <a:noFill/>
        </p:spPr>
        <p:txBody>
          <a:bodyPr wrap="square" rtlCol="0">
            <a:spAutoFit/>
          </a:bodyPr>
          <a:lstStyle/>
          <a:p>
            <a:pPr algn="ctr"/>
            <a:r>
              <a:rPr lang="fr-FR" sz="1400" dirty="0"/>
              <a:t>Profil</a:t>
            </a:r>
          </a:p>
          <a:p>
            <a:pPr algn="ctr"/>
            <a:endParaRPr lang="fr-FR" sz="800" dirty="0"/>
          </a:p>
          <a:p>
            <a:pPr algn="just"/>
            <a:r>
              <a:rPr lang="fr-FR" sz="900" dirty="0"/>
              <a:t>Professionnelle dotée de nombreuses années d'expérience dans le domaine du soin, ainsi que dans le domaine de la santé de prévention lors de ma carrière militaire, et ayant une forte aptitude à acquérir de nouvelles connaissances.</a:t>
            </a:r>
          </a:p>
          <a:p>
            <a:pPr algn="just"/>
            <a:r>
              <a:rPr lang="fr-FR" sz="900" dirty="0"/>
              <a:t>Par ailleurs, je sais m'intégrer sans difficulté dans de nouveaux contextes de travail grâce à un véritable esprit d'équipe et d'excellentes capacités d'écoute et de communication.</a:t>
            </a:r>
          </a:p>
        </p:txBody>
      </p:sp>
      <p:cxnSp>
        <p:nvCxnSpPr>
          <p:cNvPr id="22" name="Connecteur droit 21">
            <a:extLst>
              <a:ext uri="{FF2B5EF4-FFF2-40B4-BE49-F238E27FC236}">
                <a16:creationId xmlns:a16="http://schemas.microsoft.com/office/drawing/2014/main" id="{B59638F6-B114-476B-8E78-8E49B1A02B57}"/>
              </a:ext>
            </a:extLst>
          </p:cNvPr>
          <p:cNvCxnSpPr>
            <a:cxnSpLocks/>
          </p:cNvCxnSpPr>
          <p:nvPr/>
        </p:nvCxnSpPr>
        <p:spPr>
          <a:xfrm>
            <a:off x="2484000" y="1012016"/>
            <a:ext cx="176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87D57C24-0A3D-4AE0-A958-DAC919B9BF51}"/>
              </a:ext>
            </a:extLst>
          </p:cNvPr>
          <p:cNvCxnSpPr>
            <a:cxnSpLocks/>
          </p:cNvCxnSpPr>
          <p:nvPr/>
        </p:nvCxnSpPr>
        <p:spPr>
          <a:xfrm>
            <a:off x="4932000" y="1015159"/>
            <a:ext cx="176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ZoneTexte 24">
            <a:extLst>
              <a:ext uri="{FF2B5EF4-FFF2-40B4-BE49-F238E27FC236}">
                <a16:creationId xmlns:a16="http://schemas.microsoft.com/office/drawing/2014/main" id="{B478BC28-ED9A-4150-9ED3-2A411F889175}"/>
              </a:ext>
            </a:extLst>
          </p:cNvPr>
          <p:cNvSpPr txBox="1"/>
          <p:nvPr/>
        </p:nvSpPr>
        <p:spPr>
          <a:xfrm>
            <a:off x="2432835" y="1984122"/>
            <a:ext cx="4462469" cy="7355860"/>
          </a:xfrm>
          <a:prstGeom prst="rect">
            <a:avLst/>
          </a:prstGeom>
          <a:noFill/>
        </p:spPr>
        <p:txBody>
          <a:bodyPr wrap="square" rtlCol="0">
            <a:spAutoFit/>
          </a:bodyPr>
          <a:lstStyle/>
          <a:p>
            <a:pPr algn="ctr"/>
            <a:r>
              <a:rPr lang="fr-FR" sz="1400" dirty="0"/>
              <a:t>Parcours professionnel</a:t>
            </a:r>
          </a:p>
          <a:p>
            <a:pPr algn="ctr"/>
            <a:r>
              <a:rPr lang="fr-FR" sz="800" dirty="0" smtClean="0"/>
              <a:t> </a:t>
            </a:r>
          </a:p>
          <a:p>
            <a:pPr marL="171450" indent="-171450">
              <a:buFont typeface="Wingdings" panose="05000000000000000000" pitchFamily="2" charset="2"/>
              <a:buChar char="§"/>
            </a:pPr>
            <a:r>
              <a:rPr lang="fr-FR" sz="900" b="1" dirty="0" smtClean="0">
                <a:sym typeface="Wingdings" panose="05000000000000000000" pitchFamily="2" charset="2"/>
              </a:rPr>
              <a:t>Infirmière en Santé au Travail</a:t>
            </a:r>
          </a:p>
          <a:p>
            <a:r>
              <a:rPr lang="fr-FR" sz="900" dirty="0" smtClean="0">
                <a:sym typeface="Wingdings" panose="05000000000000000000" pitchFamily="2" charset="2"/>
              </a:rPr>
              <a:t>AGEMETRA,  Lyon Vaise</a:t>
            </a:r>
          </a:p>
          <a:p>
            <a:pPr marL="171450" indent="-171450">
              <a:buFont typeface="Arial" panose="020B0604020202020204" pitchFamily="34" charset="0"/>
              <a:buChar char="•"/>
            </a:pPr>
            <a:r>
              <a:rPr lang="fr-FR" sz="900" i="1" dirty="0" smtClean="0">
                <a:sym typeface="Wingdings" panose="05000000000000000000" pitchFamily="2" charset="2"/>
              </a:rPr>
              <a:t>Travail au sein d'une ELST</a:t>
            </a:r>
          </a:p>
          <a:p>
            <a:pPr marL="171450" indent="-171450">
              <a:buFont typeface="Arial" panose="020B0604020202020204" pitchFamily="34" charset="0"/>
              <a:buChar char="•"/>
            </a:pPr>
            <a:r>
              <a:rPr lang="fr-FR" sz="900" dirty="0" smtClean="0">
                <a:sym typeface="Wingdings" panose="05000000000000000000" pitchFamily="2" charset="2"/>
              </a:rPr>
              <a:t>Activité clinique en réalisant des entretiens infirmiers santé travail, activité en milieu de travail ( étude de poste, études d’activité, fiche d’entreprise, sensibilisations collectives, participation au CSSCT des adhérents</a:t>
            </a:r>
            <a:endParaRPr lang="fr-FR" sz="900" dirty="0">
              <a:sym typeface="Wingdings" panose="05000000000000000000" pitchFamily="2" charset="2"/>
            </a:endParaRPr>
          </a:p>
          <a:p>
            <a:pPr marL="171450" indent="-171450">
              <a:buFont typeface="Wingdings" panose="05000000000000000000" pitchFamily="2" charset="2"/>
              <a:buChar char="§"/>
            </a:pPr>
            <a:endParaRPr lang="fr-FR" sz="900" b="1" dirty="0" smtClean="0"/>
          </a:p>
          <a:p>
            <a:pPr algn="ctr"/>
            <a:endParaRPr lang="fr-FR" sz="900" dirty="0"/>
          </a:p>
          <a:p>
            <a:pPr>
              <a:tabLst>
                <a:tab pos="88900" algn="l"/>
                <a:tab pos="3228975" algn="l"/>
              </a:tabLst>
            </a:pPr>
            <a:r>
              <a:rPr lang="fr-FR" sz="900" b="1" dirty="0">
                <a:sym typeface="Wingdings" panose="05000000000000000000" pitchFamily="2" charset="2"/>
              </a:rPr>
              <a:t>	</a:t>
            </a:r>
            <a:r>
              <a:rPr lang="fr-FR" sz="900" b="1" dirty="0"/>
              <a:t>Infirmière libérale titulaire </a:t>
            </a:r>
            <a:r>
              <a:rPr lang="fr-FR" sz="900" dirty="0"/>
              <a:t>	 05/2012 </a:t>
            </a:r>
            <a:r>
              <a:rPr lang="fr-FR" sz="900" dirty="0" smtClean="0"/>
              <a:t>– 08/2021</a:t>
            </a:r>
            <a:endParaRPr lang="fr-FR" sz="900" dirty="0"/>
          </a:p>
          <a:p>
            <a:pPr>
              <a:tabLst>
                <a:tab pos="88900" algn="l"/>
                <a:tab pos="2873375" algn="l"/>
              </a:tabLst>
            </a:pPr>
            <a:r>
              <a:rPr lang="fr-FR" sz="900" dirty="0"/>
              <a:t>Cabinet de soins infirmiers</a:t>
            </a:r>
            <a:r>
              <a:rPr lang="fr-FR" sz="900" b="1" dirty="0"/>
              <a:t>,</a:t>
            </a:r>
            <a:r>
              <a:rPr lang="fr-FR" sz="900" dirty="0"/>
              <a:t> Priay, Ain </a:t>
            </a:r>
            <a:r>
              <a:rPr lang="fr-FR" sz="900" dirty="0">
                <a:sym typeface="Wingdings 3" panose="05040102010807070707" pitchFamily="18" charset="2"/>
              </a:rPr>
              <a:t>	</a:t>
            </a:r>
            <a:endParaRPr lang="fr-FR" sz="900" dirty="0"/>
          </a:p>
          <a:p>
            <a:endParaRPr lang="fr-FR" sz="900" i="1" dirty="0"/>
          </a:p>
          <a:p>
            <a:pPr>
              <a:tabLst>
                <a:tab pos="88900" algn="l"/>
              </a:tabLst>
            </a:pPr>
            <a:r>
              <a:rPr lang="fr-FR" sz="900" i="1" dirty="0"/>
              <a:t>- 	Surveillance et soins au profit de patients en cours de chimiothérapie.</a:t>
            </a:r>
          </a:p>
          <a:p>
            <a:pPr>
              <a:tabLst>
                <a:tab pos="88900" algn="l"/>
              </a:tabLst>
            </a:pPr>
            <a:r>
              <a:rPr lang="fr-FR" sz="900" i="1" dirty="0"/>
              <a:t>- 	Soins au profit de patients en dialyse péritonéale à domicile.</a:t>
            </a:r>
          </a:p>
          <a:p>
            <a:pPr>
              <a:tabLst>
                <a:tab pos="88900" algn="l"/>
              </a:tabLst>
            </a:pPr>
            <a:r>
              <a:rPr lang="fr-FR" sz="900" i="1" dirty="0"/>
              <a:t>- 	Expertises et réfections de pansements simples et complexes.</a:t>
            </a:r>
          </a:p>
          <a:p>
            <a:pPr>
              <a:tabLst>
                <a:tab pos="88900" algn="l"/>
              </a:tabLst>
            </a:pPr>
            <a:r>
              <a:rPr lang="fr-FR" sz="900" i="1" dirty="0"/>
              <a:t>- 	Participation au dépistage PCR et à la campagne de vaccination anti COVID.</a:t>
            </a:r>
          </a:p>
          <a:p>
            <a:pPr>
              <a:tabLst>
                <a:tab pos="88900" algn="l"/>
              </a:tabLst>
            </a:pPr>
            <a:r>
              <a:rPr lang="fr-FR" sz="900" i="1" dirty="0"/>
              <a:t>- 	Gestion administrative du cabinet.</a:t>
            </a:r>
          </a:p>
          <a:p>
            <a:pPr>
              <a:tabLst>
                <a:tab pos="88900" algn="l"/>
              </a:tabLst>
            </a:pPr>
            <a:r>
              <a:rPr lang="fr-FR" sz="900" i="1" dirty="0"/>
              <a:t>- 	Travail en collaboration avec les diverses HAD du secteur.</a:t>
            </a:r>
          </a:p>
          <a:p>
            <a:endParaRPr lang="fr-FR" sz="900" dirty="0"/>
          </a:p>
          <a:p>
            <a:pPr>
              <a:tabLst>
                <a:tab pos="88900" algn="l"/>
                <a:tab pos="3228975" algn="l"/>
              </a:tabLst>
            </a:pPr>
            <a:r>
              <a:rPr lang="fr-FR" sz="900" b="1" dirty="0">
                <a:sym typeface="Wingdings" panose="05000000000000000000" pitchFamily="2" charset="2"/>
              </a:rPr>
              <a:t>	</a:t>
            </a:r>
            <a:r>
              <a:rPr lang="fr-FR" sz="900" b="1" dirty="0"/>
              <a:t>Infirmière libérale collaboratrice </a:t>
            </a:r>
            <a:r>
              <a:rPr lang="fr-FR" sz="900" dirty="0"/>
              <a:t>	 07/2010 - 04/2012</a:t>
            </a:r>
          </a:p>
          <a:p>
            <a:pPr>
              <a:tabLst>
                <a:tab pos="88900" algn="l"/>
                <a:tab pos="2873375" algn="l"/>
              </a:tabLst>
            </a:pPr>
            <a:r>
              <a:rPr lang="fr-FR" sz="900" dirty="0"/>
              <a:t>Cabinet de soins infirmiers, Neuville sur Ain, Ain </a:t>
            </a:r>
            <a:r>
              <a:rPr lang="fr-FR" sz="900" dirty="0">
                <a:sym typeface="Wingdings 3" panose="05040102010807070707" pitchFamily="18" charset="2"/>
              </a:rPr>
              <a:t>	</a:t>
            </a:r>
            <a:endParaRPr lang="fr-FR" sz="900" dirty="0"/>
          </a:p>
          <a:p>
            <a:endParaRPr lang="fr-FR" sz="900" i="1" dirty="0"/>
          </a:p>
          <a:p>
            <a:pPr>
              <a:tabLst>
                <a:tab pos="88900" algn="l"/>
              </a:tabLst>
            </a:pPr>
            <a:r>
              <a:rPr lang="fr-FR" sz="900" i="1" dirty="0"/>
              <a:t>- 	Participation aux soins à domicile ( techniques et d'hygiène).</a:t>
            </a:r>
          </a:p>
          <a:p>
            <a:pPr>
              <a:tabLst>
                <a:tab pos="88900" algn="l"/>
              </a:tabLst>
            </a:pPr>
            <a:r>
              <a:rPr lang="fr-FR" sz="900" i="1" dirty="0"/>
              <a:t>- 	Education thérapeutique chez les patients atteints d'une affection longue durée.</a:t>
            </a:r>
          </a:p>
          <a:p>
            <a:endParaRPr lang="fr-FR" sz="900" dirty="0"/>
          </a:p>
          <a:p>
            <a:pPr>
              <a:tabLst>
                <a:tab pos="88900" algn="l"/>
                <a:tab pos="3228975" algn="l"/>
              </a:tabLst>
            </a:pPr>
            <a:r>
              <a:rPr lang="fr-FR" sz="900" b="1" dirty="0">
                <a:sym typeface="Wingdings" panose="05000000000000000000" pitchFamily="2" charset="2"/>
              </a:rPr>
              <a:t>	</a:t>
            </a:r>
            <a:r>
              <a:rPr lang="fr-FR" sz="900" b="1" dirty="0"/>
              <a:t>Infirmier Major du Service Médical</a:t>
            </a:r>
            <a:r>
              <a:rPr lang="fr-FR" sz="900" dirty="0"/>
              <a:t> 	09/2008 - 06/2010</a:t>
            </a:r>
          </a:p>
          <a:p>
            <a:pPr>
              <a:tabLst>
                <a:tab pos="88900" algn="l"/>
                <a:tab pos="2873375" algn="l"/>
              </a:tabLst>
            </a:pPr>
            <a:r>
              <a:rPr lang="fr-FR" sz="900" dirty="0"/>
              <a:t>Service médical 50.942, Lyon Mont Verdun, Rhône </a:t>
            </a:r>
            <a:r>
              <a:rPr lang="fr-FR" sz="900" dirty="0">
                <a:sym typeface="Wingdings 3" panose="05040102010807070707" pitchFamily="18" charset="2"/>
              </a:rPr>
              <a:t>	</a:t>
            </a:r>
            <a:endParaRPr lang="fr-FR" sz="900" dirty="0"/>
          </a:p>
          <a:p>
            <a:endParaRPr lang="fr-FR" sz="900" i="1" dirty="0"/>
          </a:p>
          <a:p>
            <a:pPr marL="88900" indent="-88900">
              <a:tabLst>
                <a:tab pos="88900" algn="l"/>
              </a:tabLst>
            </a:pPr>
            <a:r>
              <a:rPr lang="fr-FR" sz="900" i="1" dirty="0"/>
              <a:t>- 	Infirmier Major du Service Médical : suivi administratif de l'unité ainsi que des activités liées au fonctionnement au sein de la base aérienne (commissions dont la CHSCT).</a:t>
            </a:r>
          </a:p>
          <a:p>
            <a:pPr>
              <a:tabLst>
                <a:tab pos="88900" algn="l"/>
              </a:tabLst>
            </a:pPr>
            <a:r>
              <a:rPr lang="fr-FR" sz="900" i="1" dirty="0"/>
              <a:t>- 	Responsable de la cellule secourisme en tant qu'instructeur de secourisme.</a:t>
            </a:r>
          </a:p>
          <a:p>
            <a:endParaRPr lang="fr-FR" sz="900" dirty="0"/>
          </a:p>
          <a:p>
            <a:pPr>
              <a:tabLst>
                <a:tab pos="88900" algn="l"/>
                <a:tab pos="3228975" algn="l"/>
              </a:tabLst>
            </a:pPr>
            <a:r>
              <a:rPr lang="fr-FR" sz="900" b="1" dirty="0">
                <a:sym typeface="Wingdings" panose="05000000000000000000" pitchFamily="2" charset="2"/>
              </a:rPr>
              <a:t>	</a:t>
            </a:r>
            <a:r>
              <a:rPr lang="fr-FR" sz="900" b="1" dirty="0"/>
              <a:t>Formatrice 	</a:t>
            </a:r>
            <a:r>
              <a:rPr lang="fr-FR" sz="900" dirty="0"/>
              <a:t>10/2006 - 08/2008 </a:t>
            </a:r>
          </a:p>
          <a:p>
            <a:pPr>
              <a:tabLst>
                <a:tab pos="88900" algn="l"/>
                <a:tab pos="2873375" algn="l"/>
              </a:tabLst>
            </a:pPr>
            <a:r>
              <a:rPr lang="fr-FR" sz="900" dirty="0"/>
              <a:t>Centre de formation des techniciens de la Sécurité de l'Armée de l’Air</a:t>
            </a:r>
          </a:p>
          <a:p>
            <a:pPr>
              <a:tabLst>
                <a:tab pos="88900" algn="l"/>
                <a:tab pos="2873375" algn="l"/>
              </a:tabLst>
            </a:pPr>
            <a:r>
              <a:rPr lang="fr-FR" sz="900" dirty="0"/>
              <a:t>Cazaux, Landes </a:t>
            </a:r>
            <a:r>
              <a:rPr lang="fr-FR" sz="900" dirty="0">
                <a:sym typeface="Wingdings 3" panose="05040102010807070707" pitchFamily="18" charset="2"/>
              </a:rPr>
              <a:t>	</a:t>
            </a:r>
            <a:endParaRPr lang="fr-FR" sz="900" dirty="0"/>
          </a:p>
          <a:p>
            <a:endParaRPr lang="fr-FR" sz="900" i="1" dirty="0"/>
          </a:p>
          <a:p>
            <a:pPr>
              <a:tabLst>
                <a:tab pos="88900" algn="l"/>
              </a:tabLst>
            </a:pPr>
            <a:r>
              <a:rPr lang="fr-FR" sz="900" i="1" dirty="0"/>
              <a:t>- Instruction en secourisme et cours de secours à personne au profit de personnels pompiers.</a:t>
            </a:r>
          </a:p>
          <a:p>
            <a:endParaRPr lang="fr-FR" sz="900" dirty="0"/>
          </a:p>
          <a:p>
            <a:pPr>
              <a:tabLst>
                <a:tab pos="88900" algn="l"/>
                <a:tab pos="3228975" algn="l"/>
              </a:tabLst>
            </a:pPr>
            <a:r>
              <a:rPr lang="fr-FR" sz="900" b="1" dirty="0">
                <a:sym typeface="Wingdings" panose="05000000000000000000" pitchFamily="2" charset="2"/>
              </a:rPr>
              <a:t> </a:t>
            </a:r>
            <a:r>
              <a:rPr lang="fr-FR" sz="900" b="1" dirty="0"/>
              <a:t>Infirmière de soins généraux</a:t>
            </a:r>
            <a:r>
              <a:rPr lang="fr-FR" sz="900" dirty="0"/>
              <a:t> 	</a:t>
            </a:r>
            <a:r>
              <a:rPr lang="fr-FR" sz="900" dirty="0" smtClean="0"/>
              <a:t>05/1990 </a:t>
            </a:r>
            <a:r>
              <a:rPr lang="fr-FR" sz="900" dirty="0"/>
              <a:t>- 08/2006</a:t>
            </a:r>
          </a:p>
          <a:p>
            <a:pPr>
              <a:tabLst>
                <a:tab pos="88900" algn="l"/>
                <a:tab pos="2873375" algn="l"/>
              </a:tabLst>
            </a:pPr>
            <a:r>
              <a:rPr lang="fr-FR" sz="900" dirty="0"/>
              <a:t>Service Médical 50.188, Djibouti </a:t>
            </a:r>
            <a:endParaRPr lang="fr-FR" sz="900" dirty="0" smtClean="0"/>
          </a:p>
          <a:p>
            <a:pPr>
              <a:tabLst>
                <a:tab pos="88900" algn="l"/>
                <a:tab pos="2873375" algn="l"/>
              </a:tabLst>
            </a:pPr>
            <a:r>
              <a:rPr lang="fr-FR" sz="900" dirty="0"/>
              <a:t>Service Médical 50.123, Orléans</a:t>
            </a:r>
          </a:p>
          <a:p>
            <a:pPr>
              <a:tabLst>
                <a:tab pos="88900" algn="l"/>
                <a:tab pos="2873375" algn="l"/>
              </a:tabLst>
            </a:pPr>
            <a:r>
              <a:rPr lang="fr-FR" sz="900" dirty="0" smtClean="0"/>
              <a:t>Service Médical Lyon Bron ESSA, Lyon, Rhône</a:t>
            </a:r>
          </a:p>
          <a:p>
            <a:pPr>
              <a:tabLst>
                <a:tab pos="88900" algn="l"/>
                <a:tab pos="2873375" algn="l"/>
              </a:tabLst>
            </a:pPr>
            <a:r>
              <a:rPr lang="fr-FR" sz="900" dirty="0" smtClean="0"/>
              <a:t>Service Médical 50.942, Lyon</a:t>
            </a:r>
          </a:p>
          <a:p>
            <a:endParaRPr lang="fr-FR" sz="900" i="1" dirty="0"/>
          </a:p>
          <a:p>
            <a:pPr>
              <a:tabLst>
                <a:tab pos="88900" algn="l"/>
              </a:tabLst>
            </a:pPr>
            <a:r>
              <a:rPr lang="fr-FR" sz="900" i="1" dirty="0"/>
              <a:t>- 	Gestion du matériel technique santé et de l'approvisionnement des médicaments.</a:t>
            </a:r>
          </a:p>
          <a:p>
            <a:pPr marL="88900" indent="-88900">
              <a:tabLst>
                <a:tab pos="88900" algn="l"/>
              </a:tabLst>
            </a:pPr>
            <a:r>
              <a:rPr lang="fr-FR" sz="900" i="1" dirty="0" smtClean="0"/>
              <a:t>- 	Participations </a:t>
            </a:r>
            <a:r>
              <a:rPr lang="fr-FR" sz="900" i="1" dirty="0"/>
              <a:t>aux soins d'urgence au profit des familles françaises et de la population djiboutienne</a:t>
            </a:r>
            <a:r>
              <a:rPr lang="fr-FR" sz="900" i="1" dirty="0" smtClean="0"/>
              <a:t>.</a:t>
            </a:r>
          </a:p>
          <a:p>
            <a:pPr marL="88900" indent="-88900">
              <a:tabLst>
                <a:tab pos="88900" algn="l"/>
              </a:tabLst>
            </a:pPr>
            <a:r>
              <a:rPr lang="fr-FR" sz="900" i="1" dirty="0" smtClean="0"/>
              <a:t>-  Administration des soins et participation au suivi en médecine du travail au profit des personnels militaires de la base aériennes ( PN et PNN)</a:t>
            </a:r>
            <a:endParaRPr lang="fr-FR" sz="900" i="1" dirty="0"/>
          </a:p>
          <a:p>
            <a:endParaRPr lang="fr-FR" sz="900" dirty="0"/>
          </a:p>
          <a:p>
            <a:pPr>
              <a:tabLst>
                <a:tab pos="88900" algn="l"/>
                <a:tab pos="3228975" algn="l"/>
              </a:tabLst>
            </a:pPr>
            <a:endParaRPr lang="fr-FR" sz="900" i="1" dirty="0"/>
          </a:p>
        </p:txBody>
      </p:sp>
      <p:cxnSp>
        <p:nvCxnSpPr>
          <p:cNvPr id="26" name="Connecteur droit 25">
            <a:extLst>
              <a:ext uri="{FF2B5EF4-FFF2-40B4-BE49-F238E27FC236}">
                <a16:creationId xmlns:a16="http://schemas.microsoft.com/office/drawing/2014/main" id="{B1B302F0-888C-4715-9D8A-A8E82C224868}"/>
              </a:ext>
            </a:extLst>
          </p:cNvPr>
          <p:cNvCxnSpPr>
            <a:cxnSpLocks/>
          </p:cNvCxnSpPr>
          <p:nvPr/>
        </p:nvCxnSpPr>
        <p:spPr>
          <a:xfrm>
            <a:off x="2484000" y="2144688"/>
            <a:ext cx="115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157BA377-A468-46E3-AB5A-643795D6D6AA}"/>
              </a:ext>
            </a:extLst>
          </p:cNvPr>
          <p:cNvCxnSpPr>
            <a:cxnSpLocks/>
          </p:cNvCxnSpPr>
          <p:nvPr/>
        </p:nvCxnSpPr>
        <p:spPr>
          <a:xfrm>
            <a:off x="5544000" y="2144688"/>
            <a:ext cx="115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C6CEC22C-6C91-4DE7-A0A6-7DF7D845FD88}"/>
              </a:ext>
            </a:extLst>
          </p:cNvPr>
          <p:cNvSpPr txBox="1"/>
          <p:nvPr/>
        </p:nvSpPr>
        <p:spPr>
          <a:xfrm>
            <a:off x="84435" y="7234111"/>
            <a:ext cx="2291862" cy="2185214"/>
          </a:xfrm>
          <a:prstGeom prst="rect">
            <a:avLst/>
          </a:prstGeom>
          <a:noFill/>
        </p:spPr>
        <p:txBody>
          <a:bodyPr wrap="square" rtlCol="0">
            <a:spAutoFit/>
          </a:bodyPr>
          <a:lstStyle/>
          <a:p>
            <a:pPr algn="ctr"/>
            <a:r>
              <a:rPr lang="fr-FR" sz="1400" dirty="0" smtClean="0"/>
              <a:t>Formation</a:t>
            </a:r>
          </a:p>
          <a:p>
            <a:pPr>
              <a:tabLst>
                <a:tab pos="88900" algn="l"/>
              </a:tabLst>
            </a:pPr>
            <a:r>
              <a:rPr lang="fr-FR" sz="1000" dirty="0">
                <a:sym typeface="Wingdings" panose="05000000000000000000" pitchFamily="2" charset="2"/>
              </a:rPr>
              <a:t> </a:t>
            </a:r>
            <a:r>
              <a:rPr lang="fr-FR" sz="1000" b="1" dirty="0" smtClean="0"/>
              <a:t>Licence sciences Sanitaires et sociales parcours Santé - Travail</a:t>
            </a:r>
            <a:endParaRPr lang="fr-FR" sz="1000" b="1" dirty="0"/>
          </a:p>
          <a:p>
            <a:pPr>
              <a:tabLst>
                <a:tab pos="88900" algn="l"/>
              </a:tabLst>
            </a:pPr>
            <a:r>
              <a:rPr lang="fr-FR" sz="1000" dirty="0"/>
              <a:t>	</a:t>
            </a:r>
            <a:r>
              <a:rPr lang="fr-FR" sz="1000" dirty="0" smtClean="0"/>
              <a:t>ISTNF de Lille– Lille, 06/2024</a:t>
            </a:r>
            <a:endParaRPr lang="fr-FR" sz="1000" dirty="0"/>
          </a:p>
          <a:p>
            <a:pPr algn="ctr"/>
            <a:endParaRPr lang="fr-FR" sz="400" dirty="0"/>
          </a:p>
          <a:p>
            <a:pPr>
              <a:tabLst>
                <a:tab pos="88900" algn="l"/>
              </a:tabLst>
            </a:pPr>
            <a:r>
              <a:rPr lang="fr-FR" sz="1000" dirty="0" smtClean="0">
                <a:sym typeface="Wingdings" panose="05000000000000000000" pitchFamily="2" charset="2"/>
              </a:rPr>
              <a:t></a:t>
            </a:r>
            <a:r>
              <a:rPr lang="fr-FR" sz="1000" dirty="0">
                <a:sym typeface="Wingdings" panose="05000000000000000000" pitchFamily="2" charset="2"/>
              </a:rPr>
              <a:t>	</a:t>
            </a:r>
            <a:r>
              <a:rPr lang="fr-FR" sz="1000" b="1" dirty="0"/>
              <a:t>DU Cicatrisation des plaies, brûlures et nécroses</a:t>
            </a:r>
          </a:p>
          <a:p>
            <a:pPr>
              <a:tabLst>
                <a:tab pos="88900" algn="l"/>
              </a:tabLst>
            </a:pPr>
            <a:r>
              <a:rPr lang="fr-FR" sz="1000" dirty="0"/>
              <a:t>	Université Paris 7 – Paris, </a:t>
            </a:r>
            <a:r>
              <a:rPr lang="fr-FR" sz="1000" dirty="0" smtClean="0"/>
              <a:t>08/2012</a:t>
            </a:r>
          </a:p>
          <a:p>
            <a:endParaRPr lang="fr-FR" sz="400" dirty="0"/>
          </a:p>
          <a:p>
            <a:pPr>
              <a:tabLst>
                <a:tab pos="88900" algn="l"/>
              </a:tabLst>
            </a:pPr>
            <a:r>
              <a:rPr lang="fr-FR" sz="1000" dirty="0">
                <a:sym typeface="Wingdings" panose="05000000000000000000" pitchFamily="2" charset="2"/>
              </a:rPr>
              <a:t>	</a:t>
            </a:r>
            <a:r>
              <a:rPr lang="fr-FR" sz="1000" b="1" dirty="0"/>
              <a:t>Formation aux soins en chimiothérapie</a:t>
            </a:r>
          </a:p>
          <a:p>
            <a:pPr>
              <a:tabLst>
                <a:tab pos="88900" algn="l"/>
              </a:tabLst>
            </a:pPr>
            <a:r>
              <a:rPr lang="fr-FR" sz="1000" dirty="0"/>
              <a:t>	Centre Léon Bérard – Lyon, 12/2010</a:t>
            </a:r>
          </a:p>
          <a:p>
            <a:endParaRPr lang="fr-FR" sz="400" dirty="0"/>
          </a:p>
          <a:p>
            <a:pPr>
              <a:tabLst>
                <a:tab pos="88900" algn="l"/>
              </a:tabLst>
            </a:pPr>
            <a:r>
              <a:rPr lang="fr-FR" sz="1000" dirty="0">
                <a:sym typeface="Wingdings" panose="05000000000000000000" pitchFamily="2" charset="2"/>
              </a:rPr>
              <a:t>	</a:t>
            </a:r>
            <a:r>
              <a:rPr lang="fr-FR" sz="1000" b="1" dirty="0"/>
              <a:t>Diplôme d’Etat d’infirmière</a:t>
            </a:r>
          </a:p>
          <a:p>
            <a:pPr>
              <a:tabLst>
                <a:tab pos="88900" algn="l"/>
              </a:tabLst>
            </a:pPr>
            <a:r>
              <a:rPr lang="fr-FR" sz="1000" dirty="0"/>
              <a:t>	EPPA – Marseille, 12/2000</a:t>
            </a:r>
          </a:p>
        </p:txBody>
      </p:sp>
    </p:spTree>
    <p:extLst>
      <p:ext uri="{BB962C8B-B14F-4D97-AF65-F5344CB8AC3E}">
        <p14:creationId xmlns:p14="http://schemas.microsoft.com/office/powerpoint/2010/main" val="2423255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200268744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TotalTime>
  <Words>595</Words>
  <Application>Microsoft Office PowerPoint</Application>
  <PresentationFormat>Format A4 (210 x 297 mm)</PresentationFormat>
  <Paragraphs>83</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Century Gothic</vt:lpstr>
      <vt:lpstr>Times New Roman</vt:lpstr>
      <vt:lpstr>Wingdings</vt:lpstr>
      <vt:lpstr>Wingdings 3</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KLEIMANN</dc:creator>
  <cp:lastModifiedBy>MURE Patricia</cp:lastModifiedBy>
  <cp:revision>40</cp:revision>
  <dcterms:created xsi:type="dcterms:W3CDTF">2021-03-24T20:15:59Z</dcterms:created>
  <dcterms:modified xsi:type="dcterms:W3CDTF">2024-08-19T14:05:57Z</dcterms:modified>
</cp:coreProperties>
</file>