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2" r:id="rId6"/>
    <p:sldId id="266" r:id="rId7"/>
    <p:sldId id="263" r:id="rId8"/>
    <p:sldId id="264" r:id="rId9"/>
    <p:sldId id="260" r:id="rId10"/>
    <p:sldId id="265" r:id="rId11"/>
    <p:sldId id="267" r:id="rId12"/>
  </p:sldIdLst>
  <p:sldSz cx="12192000" cy="6858000"/>
  <p:notesSz cx="6888163" cy="9671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6A2"/>
    <a:srgbClr val="BF6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04CD7D-ED90-453D-BD91-84CBB1B49B6F}" v="24" dt="2023-05-05T16:29:36.6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nard Serin" userId="e2ce8ee167c05744" providerId="LiveId" clId="{E304CD7D-ED90-453D-BD91-84CBB1B49B6F}"/>
    <pc:docChg chg="modSld">
      <pc:chgData name="Bernard Serin" userId="e2ce8ee167c05744" providerId="LiveId" clId="{E304CD7D-ED90-453D-BD91-84CBB1B49B6F}" dt="2023-05-05T16:29:36.658" v="25" actId="6549"/>
      <pc:docMkLst>
        <pc:docMk/>
      </pc:docMkLst>
      <pc:sldChg chg="modSp mod">
        <pc:chgData name="Bernard Serin" userId="e2ce8ee167c05744" providerId="LiveId" clId="{E304CD7D-ED90-453D-BD91-84CBB1B49B6F}" dt="2023-05-05T16:28:17.444" v="1" actId="6549"/>
        <pc:sldMkLst>
          <pc:docMk/>
          <pc:sldMk cId="69533819" sldId="265"/>
        </pc:sldMkLst>
        <pc:spChg chg="mod">
          <ac:chgData name="Bernard Serin" userId="e2ce8ee167c05744" providerId="LiveId" clId="{E304CD7D-ED90-453D-BD91-84CBB1B49B6F}" dt="2023-05-05T16:28:17.444" v="1" actId="6549"/>
          <ac:spMkLst>
            <pc:docMk/>
            <pc:sldMk cId="69533819" sldId="265"/>
            <ac:spMk id="3" creationId="{F1BF7DAE-36D4-C9B5-B763-2AF4C6A9A698}"/>
          </ac:spMkLst>
        </pc:spChg>
      </pc:sldChg>
      <pc:sldChg chg="modSp">
        <pc:chgData name="Bernard Serin" userId="e2ce8ee167c05744" providerId="LiveId" clId="{E304CD7D-ED90-453D-BD91-84CBB1B49B6F}" dt="2023-05-05T16:29:36.658" v="25" actId="6549"/>
        <pc:sldMkLst>
          <pc:docMk/>
          <pc:sldMk cId="3086889197" sldId="267"/>
        </pc:sldMkLst>
        <pc:spChg chg="mod">
          <ac:chgData name="Bernard Serin" userId="e2ce8ee167c05744" providerId="LiveId" clId="{E304CD7D-ED90-453D-BD91-84CBB1B49B6F}" dt="2023-05-05T16:29:36.658" v="25" actId="6549"/>
          <ac:spMkLst>
            <pc:docMk/>
            <pc:sldMk cId="3086889197" sldId="267"/>
            <ac:spMk id="3" creationId="{44B9B2A6-EC2C-BA35-B9CE-954D8C170912}"/>
          </ac:spMkLst>
        </pc:spChg>
      </pc:sldChg>
    </pc:docChg>
  </pc:docChgLst>
  <pc:docChgLst>
    <pc:chgData name="Bernard Serin" userId="e2ce8ee167c05744" providerId="LiveId" clId="{987810C2-A20A-4C4E-8239-3EA59EFECC0C}"/>
    <pc:docChg chg="custSel modSld">
      <pc:chgData name="Bernard Serin" userId="e2ce8ee167c05744" providerId="LiveId" clId="{987810C2-A20A-4C4E-8239-3EA59EFECC0C}" dt="2023-04-21T07:18:58.178" v="466" actId="6549"/>
      <pc:docMkLst>
        <pc:docMk/>
      </pc:docMkLst>
      <pc:sldChg chg="modSp mod">
        <pc:chgData name="Bernard Serin" userId="e2ce8ee167c05744" providerId="LiveId" clId="{987810C2-A20A-4C4E-8239-3EA59EFECC0C}" dt="2023-04-21T07:14:12.032" v="376" actId="20577"/>
        <pc:sldMkLst>
          <pc:docMk/>
          <pc:sldMk cId="694712056" sldId="256"/>
        </pc:sldMkLst>
        <pc:spChg chg="mod">
          <ac:chgData name="Bernard Serin" userId="e2ce8ee167c05744" providerId="LiveId" clId="{987810C2-A20A-4C4E-8239-3EA59EFECC0C}" dt="2023-04-21T07:14:12.032" v="376" actId="20577"/>
          <ac:spMkLst>
            <pc:docMk/>
            <pc:sldMk cId="694712056" sldId="256"/>
            <ac:spMk id="2" creationId="{B5FE7FC6-A296-0D63-DB35-31D55A6B9738}"/>
          </ac:spMkLst>
        </pc:spChg>
        <pc:spChg chg="mod">
          <ac:chgData name="Bernard Serin" userId="e2ce8ee167c05744" providerId="LiveId" clId="{987810C2-A20A-4C4E-8239-3EA59EFECC0C}" dt="2023-04-12T08:45:36.553" v="65" actId="14100"/>
          <ac:spMkLst>
            <pc:docMk/>
            <pc:sldMk cId="694712056" sldId="256"/>
            <ac:spMk id="3" creationId="{E20AD478-6F02-35D0-92F0-1C2DD17E9A54}"/>
          </ac:spMkLst>
        </pc:spChg>
        <pc:spChg chg="mod">
          <ac:chgData name="Bernard Serin" userId="e2ce8ee167c05744" providerId="LiveId" clId="{987810C2-A20A-4C4E-8239-3EA59EFECC0C}" dt="2023-04-21T07:12:13.039" v="374" actId="255"/>
          <ac:spMkLst>
            <pc:docMk/>
            <pc:sldMk cId="694712056" sldId="256"/>
            <ac:spMk id="5" creationId="{66017033-E07E-97C5-132C-5E70E63722DD}"/>
          </ac:spMkLst>
        </pc:spChg>
      </pc:sldChg>
      <pc:sldChg chg="modSp">
        <pc:chgData name="Bernard Serin" userId="e2ce8ee167c05744" providerId="LiveId" clId="{987810C2-A20A-4C4E-8239-3EA59EFECC0C}" dt="2023-04-12T08:55:19.298" v="265" actId="20577"/>
        <pc:sldMkLst>
          <pc:docMk/>
          <pc:sldMk cId="2626922099" sldId="257"/>
        </pc:sldMkLst>
        <pc:spChg chg="mod">
          <ac:chgData name="Bernard Serin" userId="e2ce8ee167c05744" providerId="LiveId" clId="{987810C2-A20A-4C4E-8239-3EA59EFECC0C}" dt="2023-04-12T08:55:19.298" v="265" actId="20577"/>
          <ac:spMkLst>
            <pc:docMk/>
            <pc:sldMk cId="2626922099" sldId="257"/>
            <ac:spMk id="3" creationId="{A4783E90-FBBB-523C-72B3-18B155D8D937}"/>
          </ac:spMkLst>
        </pc:spChg>
      </pc:sldChg>
      <pc:sldChg chg="modSp mod">
        <pc:chgData name="Bernard Serin" userId="e2ce8ee167c05744" providerId="LiveId" clId="{987810C2-A20A-4C4E-8239-3EA59EFECC0C}" dt="2023-04-12T08:51:01.562" v="206" actId="20577"/>
        <pc:sldMkLst>
          <pc:docMk/>
          <pc:sldMk cId="3581162856" sldId="263"/>
        </pc:sldMkLst>
        <pc:spChg chg="mod">
          <ac:chgData name="Bernard Serin" userId="e2ce8ee167c05744" providerId="LiveId" clId="{987810C2-A20A-4C4E-8239-3EA59EFECC0C}" dt="2023-04-12T08:51:01.562" v="206" actId="20577"/>
          <ac:spMkLst>
            <pc:docMk/>
            <pc:sldMk cId="3581162856" sldId="263"/>
            <ac:spMk id="3" creationId="{703D589B-DA28-2917-9AAD-EFE7C0EC22AC}"/>
          </ac:spMkLst>
        </pc:spChg>
      </pc:sldChg>
      <pc:sldChg chg="modSp mod">
        <pc:chgData name="Bernard Serin" userId="e2ce8ee167c05744" providerId="LiveId" clId="{987810C2-A20A-4C4E-8239-3EA59EFECC0C}" dt="2023-04-12T08:49:38.302" v="192" actId="20577"/>
        <pc:sldMkLst>
          <pc:docMk/>
          <pc:sldMk cId="1469124819" sldId="264"/>
        </pc:sldMkLst>
        <pc:spChg chg="mod">
          <ac:chgData name="Bernard Serin" userId="e2ce8ee167c05744" providerId="LiveId" clId="{987810C2-A20A-4C4E-8239-3EA59EFECC0C}" dt="2023-04-12T08:48:50.709" v="173" actId="20577"/>
          <ac:spMkLst>
            <pc:docMk/>
            <pc:sldMk cId="1469124819" sldId="264"/>
            <ac:spMk id="2" creationId="{0F7128EC-E691-DC2A-728B-BA977A7810F0}"/>
          </ac:spMkLst>
        </pc:spChg>
        <pc:spChg chg="mod">
          <ac:chgData name="Bernard Serin" userId="e2ce8ee167c05744" providerId="LiveId" clId="{987810C2-A20A-4C4E-8239-3EA59EFECC0C}" dt="2023-04-12T08:49:38.302" v="192" actId="20577"/>
          <ac:spMkLst>
            <pc:docMk/>
            <pc:sldMk cId="1469124819" sldId="264"/>
            <ac:spMk id="3" creationId="{2CFDA828-A200-FAEE-6846-C0EAF6042509}"/>
          </ac:spMkLst>
        </pc:spChg>
      </pc:sldChg>
      <pc:sldChg chg="modSp mod">
        <pc:chgData name="Bernard Serin" userId="e2ce8ee167c05744" providerId="LiveId" clId="{987810C2-A20A-4C4E-8239-3EA59EFECC0C}" dt="2023-04-12T08:52:15.613" v="227" actId="6549"/>
        <pc:sldMkLst>
          <pc:docMk/>
          <pc:sldMk cId="69533819" sldId="265"/>
        </pc:sldMkLst>
        <pc:spChg chg="mod">
          <ac:chgData name="Bernard Serin" userId="e2ce8ee167c05744" providerId="LiveId" clId="{987810C2-A20A-4C4E-8239-3EA59EFECC0C}" dt="2023-04-12T08:52:15.613" v="227" actId="6549"/>
          <ac:spMkLst>
            <pc:docMk/>
            <pc:sldMk cId="69533819" sldId="265"/>
            <ac:spMk id="3" creationId="{F1BF7DAE-36D4-C9B5-B763-2AF4C6A9A698}"/>
          </ac:spMkLst>
        </pc:spChg>
      </pc:sldChg>
      <pc:sldChg chg="modSp mod">
        <pc:chgData name="Bernard Serin" userId="e2ce8ee167c05744" providerId="LiveId" clId="{987810C2-A20A-4C4E-8239-3EA59EFECC0C}" dt="2023-04-12T08:48:00.654" v="135" actId="6549"/>
        <pc:sldMkLst>
          <pc:docMk/>
          <pc:sldMk cId="351171563" sldId="266"/>
        </pc:sldMkLst>
        <pc:spChg chg="mod">
          <ac:chgData name="Bernard Serin" userId="e2ce8ee167c05744" providerId="LiveId" clId="{987810C2-A20A-4C4E-8239-3EA59EFECC0C}" dt="2023-04-12T08:48:00.654" v="135" actId="6549"/>
          <ac:spMkLst>
            <pc:docMk/>
            <pc:sldMk cId="351171563" sldId="266"/>
            <ac:spMk id="3" creationId="{21C0F8A5-6533-CF6C-4EEE-A81626C6FB12}"/>
          </ac:spMkLst>
        </pc:spChg>
      </pc:sldChg>
      <pc:sldChg chg="modSp">
        <pc:chgData name="Bernard Serin" userId="e2ce8ee167c05744" providerId="LiveId" clId="{987810C2-A20A-4C4E-8239-3EA59EFECC0C}" dt="2023-04-21T07:18:58.178" v="466" actId="6549"/>
        <pc:sldMkLst>
          <pc:docMk/>
          <pc:sldMk cId="3086889197" sldId="267"/>
        </pc:sldMkLst>
        <pc:spChg chg="mod">
          <ac:chgData name="Bernard Serin" userId="e2ce8ee167c05744" providerId="LiveId" clId="{987810C2-A20A-4C4E-8239-3EA59EFECC0C}" dt="2023-04-21T07:18:58.178" v="466" actId="6549"/>
          <ac:spMkLst>
            <pc:docMk/>
            <pc:sldMk cId="3086889197" sldId="267"/>
            <ac:spMk id="3" creationId="{44B9B2A6-EC2C-BA35-B9CE-954D8C17091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9667B5-E04C-4986-A0E2-55CD957196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F055EC8-EF9F-4C9F-A78D-C7A0E07CD83D}">
      <dgm:prSet/>
      <dgm:spPr>
        <a:solidFill>
          <a:srgbClr val="BF6502"/>
        </a:solidFill>
      </dgm:spPr>
      <dgm:t>
        <a:bodyPr/>
        <a:lstStyle/>
        <a:p>
          <a:r>
            <a:rPr lang="fr-FR" baseline="0" dirty="0"/>
            <a:t>Sur le plan national :</a:t>
          </a:r>
          <a:endParaRPr lang="fr-FR" dirty="0"/>
        </a:p>
      </dgm:t>
    </dgm:pt>
    <dgm:pt modelId="{11973E40-5EE0-4D5F-AA99-FBDF0BD1D82F}" type="parTrans" cxnId="{624AB819-5DA6-482B-B6FE-E68F73BA4B17}">
      <dgm:prSet/>
      <dgm:spPr/>
      <dgm:t>
        <a:bodyPr/>
        <a:lstStyle/>
        <a:p>
          <a:endParaRPr lang="fr-FR"/>
        </a:p>
      </dgm:t>
    </dgm:pt>
    <dgm:pt modelId="{1DA99A46-BB6F-4022-BD3F-3DC66D9DAF95}" type="sibTrans" cxnId="{624AB819-5DA6-482B-B6FE-E68F73BA4B17}">
      <dgm:prSet/>
      <dgm:spPr/>
      <dgm:t>
        <a:bodyPr/>
        <a:lstStyle/>
        <a:p>
          <a:endParaRPr lang="fr-FR"/>
        </a:p>
      </dgm:t>
    </dgm:pt>
    <dgm:pt modelId="{F86088A2-6CF0-4883-AF4C-E97ACA4FC105}">
      <dgm:prSet custT="1"/>
      <dgm:spPr/>
      <dgm:t>
        <a:bodyPr/>
        <a:lstStyle/>
        <a:p>
          <a:r>
            <a:rPr lang="fr-FR" sz="1800" baseline="0" dirty="0"/>
            <a:t>604 565 Accidents du Travail                        ( 15 % sont </a:t>
          </a:r>
          <a:r>
            <a:rPr lang="fr-FR" sz="1800" baseline="0" dirty="0" err="1"/>
            <a:t>dûs</a:t>
          </a:r>
          <a:r>
            <a:rPr lang="fr-FR" sz="1800" baseline="0" dirty="0"/>
            <a:t> aux TMS )</a:t>
          </a:r>
          <a:endParaRPr lang="fr-FR" sz="1800" dirty="0"/>
        </a:p>
      </dgm:t>
    </dgm:pt>
    <dgm:pt modelId="{C80763FE-2D1B-4D35-98BD-947C64C98696}" type="parTrans" cxnId="{F8834090-AFBE-4B94-AB00-CDABE8B72951}">
      <dgm:prSet/>
      <dgm:spPr/>
      <dgm:t>
        <a:bodyPr/>
        <a:lstStyle/>
        <a:p>
          <a:endParaRPr lang="fr-FR"/>
        </a:p>
      </dgm:t>
    </dgm:pt>
    <dgm:pt modelId="{5CF970A1-844B-44A5-97AC-D4419492D9AE}" type="sibTrans" cxnId="{F8834090-AFBE-4B94-AB00-CDABE8B72951}">
      <dgm:prSet/>
      <dgm:spPr/>
      <dgm:t>
        <a:bodyPr/>
        <a:lstStyle/>
        <a:p>
          <a:endParaRPr lang="fr-FR"/>
        </a:p>
      </dgm:t>
    </dgm:pt>
    <dgm:pt modelId="{CC3F4474-178C-4456-811A-0BDE6A753FBE}">
      <dgm:prSet custT="1"/>
      <dgm:spPr/>
      <dgm:t>
        <a:bodyPr/>
        <a:lstStyle/>
        <a:p>
          <a:r>
            <a:rPr lang="fr-FR" sz="1800" baseline="0" dirty="0"/>
            <a:t>47 398 Maladies Professionnelles               ( 85 % sont </a:t>
          </a:r>
          <a:r>
            <a:rPr lang="fr-FR" sz="1800" baseline="0" dirty="0" err="1"/>
            <a:t>dûs</a:t>
          </a:r>
          <a:r>
            <a:rPr lang="fr-FR" sz="1800" baseline="0" dirty="0"/>
            <a:t> aux TMS )</a:t>
          </a:r>
          <a:endParaRPr lang="fr-FR" sz="1800" dirty="0"/>
        </a:p>
      </dgm:t>
    </dgm:pt>
    <dgm:pt modelId="{DD7CE4DF-C32A-4ECD-A180-2B4BD1B2FEFE}" type="parTrans" cxnId="{2F8674C7-ED43-4BA6-AA4E-7D0ADD1287FE}">
      <dgm:prSet/>
      <dgm:spPr/>
      <dgm:t>
        <a:bodyPr/>
        <a:lstStyle/>
        <a:p>
          <a:endParaRPr lang="fr-FR"/>
        </a:p>
      </dgm:t>
    </dgm:pt>
    <dgm:pt modelId="{ABC10A19-8AFC-4255-AF0E-FBD0C5593E13}" type="sibTrans" cxnId="{2F8674C7-ED43-4BA6-AA4E-7D0ADD1287FE}">
      <dgm:prSet/>
      <dgm:spPr/>
      <dgm:t>
        <a:bodyPr/>
        <a:lstStyle/>
        <a:p>
          <a:endParaRPr lang="fr-FR"/>
        </a:p>
      </dgm:t>
    </dgm:pt>
    <dgm:pt modelId="{51118AB5-3610-4F16-BBCB-FE7C41EFCF53}">
      <dgm:prSet custT="1"/>
      <dgm:spPr/>
      <dgm:t>
        <a:bodyPr/>
        <a:lstStyle/>
        <a:p>
          <a:r>
            <a:rPr lang="fr-FR" sz="1800" baseline="0" dirty="0"/>
            <a:t>62 622 279 jours de travail perdus              (soit 300 000 emplois à plein temps )</a:t>
          </a:r>
          <a:endParaRPr lang="fr-FR" sz="1800" dirty="0"/>
        </a:p>
      </dgm:t>
    </dgm:pt>
    <dgm:pt modelId="{709CF18E-101C-4283-83E3-95276FF3ED40}" type="parTrans" cxnId="{7BB39997-0B36-4795-8BA1-41E66F476A9A}">
      <dgm:prSet/>
      <dgm:spPr/>
      <dgm:t>
        <a:bodyPr/>
        <a:lstStyle/>
        <a:p>
          <a:endParaRPr lang="fr-FR"/>
        </a:p>
      </dgm:t>
    </dgm:pt>
    <dgm:pt modelId="{54B8BBB6-9778-48CA-A915-8E11F3997CE2}" type="sibTrans" cxnId="{7BB39997-0B36-4795-8BA1-41E66F476A9A}">
      <dgm:prSet/>
      <dgm:spPr/>
      <dgm:t>
        <a:bodyPr/>
        <a:lstStyle/>
        <a:p>
          <a:endParaRPr lang="fr-FR"/>
        </a:p>
      </dgm:t>
    </dgm:pt>
    <dgm:pt modelId="{CD806B94-4CED-43A2-8CC0-3CD5445EBBC0}">
      <dgm:prSet/>
      <dgm:spPr>
        <a:solidFill>
          <a:srgbClr val="BF6502"/>
        </a:solidFill>
      </dgm:spPr>
      <dgm:t>
        <a:bodyPr/>
        <a:lstStyle/>
        <a:p>
          <a:r>
            <a:rPr lang="fr-FR" i="1" baseline="0" dirty="0"/>
            <a:t>Coûts TMS : 5 milliards d’euros par an ou 250 euros par salarié par an !</a:t>
          </a:r>
          <a:endParaRPr lang="fr-FR" dirty="0"/>
        </a:p>
      </dgm:t>
    </dgm:pt>
    <dgm:pt modelId="{56728D8A-4E26-4682-B637-D627645A8824}" type="parTrans" cxnId="{B833F8B8-F582-4FE0-BDBA-B0544248FF30}">
      <dgm:prSet/>
      <dgm:spPr/>
      <dgm:t>
        <a:bodyPr/>
        <a:lstStyle/>
        <a:p>
          <a:endParaRPr lang="fr-FR"/>
        </a:p>
      </dgm:t>
    </dgm:pt>
    <dgm:pt modelId="{B8A4C6D6-ADEF-48EA-9CC1-21903A55ABE8}" type="sibTrans" cxnId="{B833F8B8-F582-4FE0-BDBA-B0544248FF30}">
      <dgm:prSet/>
      <dgm:spPr/>
      <dgm:t>
        <a:bodyPr/>
        <a:lstStyle/>
        <a:p>
          <a:endParaRPr lang="fr-FR"/>
        </a:p>
      </dgm:t>
    </dgm:pt>
    <dgm:pt modelId="{ABAB65D5-D81C-4719-91C4-F4B893AC315C}">
      <dgm:prSet/>
      <dgm:spPr>
        <a:solidFill>
          <a:srgbClr val="BF6502"/>
        </a:solidFill>
      </dgm:spPr>
      <dgm:t>
        <a:bodyPr/>
        <a:lstStyle/>
        <a:p>
          <a:r>
            <a:rPr lang="fr-FR" baseline="0" dirty="0"/>
            <a:t>Dans la Loire :</a:t>
          </a:r>
          <a:endParaRPr lang="fr-FR" dirty="0"/>
        </a:p>
      </dgm:t>
    </dgm:pt>
    <dgm:pt modelId="{F57DE985-548B-4003-BC1C-32B3E1744C64}" type="parTrans" cxnId="{12CF1D25-63BC-4D80-90A1-695D5574007D}">
      <dgm:prSet/>
      <dgm:spPr/>
      <dgm:t>
        <a:bodyPr/>
        <a:lstStyle/>
        <a:p>
          <a:endParaRPr lang="fr-FR"/>
        </a:p>
      </dgm:t>
    </dgm:pt>
    <dgm:pt modelId="{FA8212F3-ADA6-4531-B641-F635394972DA}" type="sibTrans" cxnId="{12CF1D25-63BC-4D80-90A1-695D5574007D}">
      <dgm:prSet/>
      <dgm:spPr/>
      <dgm:t>
        <a:bodyPr/>
        <a:lstStyle/>
        <a:p>
          <a:endParaRPr lang="fr-FR"/>
        </a:p>
      </dgm:t>
    </dgm:pt>
    <dgm:pt modelId="{54D4D8AB-898B-4299-9059-8B2118AA866E}">
      <dgm:prSet custT="1"/>
      <dgm:spPr/>
      <dgm:t>
        <a:bodyPr/>
        <a:lstStyle/>
        <a:p>
          <a:r>
            <a:rPr lang="fr-FR" sz="1800" baseline="0" dirty="0"/>
            <a:t>13 928 Accidents du Travail </a:t>
          </a:r>
          <a:endParaRPr lang="fr-FR" sz="1800" dirty="0"/>
        </a:p>
      </dgm:t>
    </dgm:pt>
    <dgm:pt modelId="{E4DBB4BD-FC5D-4C51-A0B3-550097B29346}" type="parTrans" cxnId="{1A7DF2DE-09AA-4FE1-99EE-E179581DC886}">
      <dgm:prSet/>
      <dgm:spPr/>
      <dgm:t>
        <a:bodyPr/>
        <a:lstStyle/>
        <a:p>
          <a:endParaRPr lang="fr-FR"/>
        </a:p>
      </dgm:t>
    </dgm:pt>
    <dgm:pt modelId="{F6759107-6F67-42C0-B782-47F4D8240EE7}" type="sibTrans" cxnId="{1A7DF2DE-09AA-4FE1-99EE-E179581DC886}">
      <dgm:prSet/>
      <dgm:spPr/>
      <dgm:t>
        <a:bodyPr/>
        <a:lstStyle/>
        <a:p>
          <a:endParaRPr lang="fr-FR"/>
        </a:p>
      </dgm:t>
    </dgm:pt>
    <dgm:pt modelId="{082200DF-1C18-46D8-B772-EEFFDFB0A6EF}">
      <dgm:prSet custT="1"/>
      <dgm:spPr/>
      <dgm:t>
        <a:bodyPr/>
        <a:lstStyle/>
        <a:p>
          <a:r>
            <a:rPr lang="fr-FR" sz="1800" baseline="0" dirty="0"/>
            <a:t>1 208 Maladies Professionnelles,</a:t>
          </a:r>
          <a:endParaRPr lang="fr-FR" sz="1800" dirty="0"/>
        </a:p>
      </dgm:t>
    </dgm:pt>
    <dgm:pt modelId="{1FBBE34A-495D-4D26-A1BC-289AE1D50D9E}" type="parTrans" cxnId="{0A300D91-7199-4562-9390-4EE29DF4C47D}">
      <dgm:prSet/>
      <dgm:spPr/>
      <dgm:t>
        <a:bodyPr/>
        <a:lstStyle/>
        <a:p>
          <a:endParaRPr lang="fr-FR"/>
        </a:p>
      </dgm:t>
    </dgm:pt>
    <dgm:pt modelId="{D1D9953F-16CB-473A-88C5-FA6DAE15BFDC}" type="sibTrans" cxnId="{0A300D91-7199-4562-9390-4EE29DF4C47D}">
      <dgm:prSet/>
      <dgm:spPr/>
      <dgm:t>
        <a:bodyPr/>
        <a:lstStyle/>
        <a:p>
          <a:endParaRPr lang="fr-FR"/>
        </a:p>
      </dgm:t>
    </dgm:pt>
    <dgm:pt modelId="{EE308B86-7D2D-4EFD-A0FB-5E04B67F3CF9}">
      <dgm:prSet custT="1"/>
      <dgm:spPr/>
      <dgm:t>
        <a:bodyPr/>
        <a:lstStyle/>
        <a:p>
          <a:r>
            <a:rPr lang="fr-FR" sz="1800" baseline="0" dirty="0"/>
            <a:t>5 210 000 jours de travail perdus                 ( soit 23 500 emplois à plein temps )</a:t>
          </a:r>
          <a:endParaRPr lang="fr-FR" sz="1800" dirty="0"/>
        </a:p>
      </dgm:t>
    </dgm:pt>
    <dgm:pt modelId="{37E203C1-BD69-49F2-923E-61AF46835A0B}" type="parTrans" cxnId="{9DDF65D4-8164-4D0B-9A14-D7065C225D7C}">
      <dgm:prSet/>
      <dgm:spPr/>
      <dgm:t>
        <a:bodyPr/>
        <a:lstStyle/>
        <a:p>
          <a:endParaRPr lang="fr-FR"/>
        </a:p>
      </dgm:t>
    </dgm:pt>
    <dgm:pt modelId="{F21307ED-057D-47F3-AE93-0CEDE2EFAB4C}" type="sibTrans" cxnId="{9DDF65D4-8164-4D0B-9A14-D7065C225D7C}">
      <dgm:prSet/>
      <dgm:spPr/>
      <dgm:t>
        <a:bodyPr/>
        <a:lstStyle/>
        <a:p>
          <a:endParaRPr lang="fr-FR"/>
        </a:p>
      </dgm:t>
    </dgm:pt>
    <dgm:pt modelId="{8A765571-EBA9-4EC8-842E-9CE8B6EC4CFA}">
      <dgm:prSet/>
      <dgm:spPr>
        <a:solidFill>
          <a:srgbClr val="BF6502"/>
        </a:solidFill>
      </dgm:spPr>
      <dgm:t>
        <a:bodyPr/>
        <a:lstStyle/>
        <a:p>
          <a:r>
            <a:rPr lang="fr-FR" i="1" baseline="0" dirty="0"/>
            <a:t>Coûts TMS à la CPAM 42 : 76 450 000 euros ou 285 euros par an et par salarié</a:t>
          </a:r>
          <a:endParaRPr lang="fr-FR" dirty="0"/>
        </a:p>
      </dgm:t>
    </dgm:pt>
    <dgm:pt modelId="{5704D248-4101-4450-B187-790DFC740EF0}" type="parTrans" cxnId="{7E699925-887C-4567-9910-BD77C863183D}">
      <dgm:prSet/>
      <dgm:spPr/>
      <dgm:t>
        <a:bodyPr/>
        <a:lstStyle/>
        <a:p>
          <a:endParaRPr lang="fr-FR"/>
        </a:p>
      </dgm:t>
    </dgm:pt>
    <dgm:pt modelId="{565E8EE8-15B9-4973-9B82-4AD59B598C6C}" type="sibTrans" cxnId="{7E699925-887C-4567-9910-BD77C863183D}">
      <dgm:prSet/>
      <dgm:spPr/>
      <dgm:t>
        <a:bodyPr/>
        <a:lstStyle/>
        <a:p>
          <a:endParaRPr lang="fr-FR"/>
        </a:p>
      </dgm:t>
    </dgm:pt>
    <dgm:pt modelId="{DAFC0249-07CD-4829-9E98-BF97BDB2685B}" type="pres">
      <dgm:prSet presAssocID="{259667B5-E04C-4986-A0E2-55CD95719691}" presName="linear" presStyleCnt="0">
        <dgm:presLayoutVars>
          <dgm:animLvl val="lvl"/>
          <dgm:resizeHandles val="exact"/>
        </dgm:presLayoutVars>
      </dgm:prSet>
      <dgm:spPr/>
    </dgm:pt>
    <dgm:pt modelId="{6E4D42B7-DAF6-455C-9CE8-8F24AEECD223}" type="pres">
      <dgm:prSet presAssocID="{AF055EC8-EF9F-4C9F-A78D-C7A0E07CD83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35CE0B6-A3A4-4ECF-BC51-D1FE49DF3DC2}" type="pres">
      <dgm:prSet presAssocID="{AF055EC8-EF9F-4C9F-A78D-C7A0E07CD83D}" presName="childText" presStyleLbl="revTx" presStyleIdx="0" presStyleCnt="2">
        <dgm:presLayoutVars>
          <dgm:bulletEnabled val="1"/>
        </dgm:presLayoutVars>
      </dgm:prSet>
      <dgm:spPr/>
    </dgm:pt>
    <dgm:pt modelId="{0AD3C366-EF4D-42D0-8A93-AC6A66E506C7}" type="pres">
      <dgm:prSet presAssocID="{CD806B94-4CED-43A2-8CC0-3CD5445EBBC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2B8951B-D98A-40CE-A45A-179FEDD27B7A}" type="pres">
      <dgm:prSet presAssocID="{B8A4C6D6-ADEF-48EA-9CC1-21903A55ABE8}" presName="spacer" presStyleCnt="0"/>
      <dgm:spPr/>
    </dgm:pt>
    <dgm:pt modelId="{F270CF4E-F51A-4C79-8106-16FE501F3E32}" type="pres">
      <dgm:prSet presAssocID="{ABAB65D5-D81C-4719-91C4-F4B893AC31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CC505B3-D5CD-4591-AFA5-B4558C836933}" type="pres">
      <dgm:prSet presAssocID="{ABAB65D5-D81C-4719-91C4-F4B893AC315C}" presName="childText" presStyleLbl="revTx" presStyleIdx="1" presStyleCnt="2">
        <dgm:presLayoutVars>
          <dgm:bulletEnabled val="1"/>
        </dgm:presLayoutVars>
      </dgm:prSet>
      <dgm:spPr/>
    </dgm:pt>
    <dgm:pt modelId="{DCEA84A4-7AB5-42F9-A5C7-02A28FBBC20C}" type="pres">
      <dgm:prSet presAssocID="{8A765571-EBA9-4EC8-842E-9CE8B6EC4C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24AB819-5DA6-482B-B6FE-E68F73BA4B17}" srcId="{259667B5-E04C-4986-A0E2-55CD95719691}" destId="{AF055EC8-EF9F-4C9F-A78D-C7A0E07CD83D}" srcOrd="0" destOrd="0" parTransId="{11973E40-5EE0-4D5F-AA99-FBDF0BD1D82F}" sibTransId="{1DA99A46-BB6F-4022-BD3F-3DC66D9DAF95}"/>
    <dgm:cxn modelId="{12CF1D25-63BC-4D80-90A1-695D5574007D}" srcId="{259667B5-E04C-4986-A0E2-55CD95719691}" destId="{ABAB65D5-D81C-4719-91C4-F4B893AC315C}" srcOrd="2" destOrd="0" parTransId="{F57DE985-548B-4003-BC1C-32B3E1744C64}" sibTransId="{FA8212F3-ADA6-4531-B641-F635394972DA}"/>
    <dgm:cxn modelId="{7E699925-887C-4567-9910-BD77C863183D}" srcId="{259667B5-E04C-4986-A0E2-55CD95719691}" destId="{8A765571-EBA9-4EC8-842E-9CE8B6EC4CFA}" srcOrd="3" destOrd="0" parTransId="{5704D248-4101-4450-B187-790DFC740EF0}" sibTransId="{565E8EE8-15B9-4973-9B82-4AD59B598C6C}"/>
    <dgm:cxn modelId="{D0D5E531-A4B6-4488-8A7B-97DCCBFA3A31}" type="presOf" srcId="{F86088A2-6CF0-4883-AF4C-E97ACA4FC105}" destId="{335CE0B6-A3A4-4ECF-BC51-D1FE49DF3DC2}" srcOrd="0" destOrd="0" presId="urn:microsoft.com/office/officeart/2005/8/layout/vList2"/>
    <dgm:cxn modelId="{2C87716F-95BF-4E18-9C66-F1E4437DECEB}" type="presOf" srcId="{54D4D8AB-898B-4299-9059-8B2118AA866E}" destId="{BCC505B3-D5CD-4591-AFA5-B4558C836933}" srcOrd="0" destOrd="0" presId="urn:microsoft.com/office/officeart/2005/8/layout/vList2"/>
    <dgm:cxn modelId="{EF3CCD6F-9D7F-46BD-B599-3FD1E6DC3BC4}" type="presOf" srcId="{EE308B86-7D2D-4EFD-A0FB-5E04B67F3CF9}" destId="{BCC505B3-D5CD-4591-AFA5-B4558C836933}" srcOrd="0" destOrd="2" presId="urn:microsoft.com/office/officeart/2005/8/layout/vList2"/>
    <dgm:cxn modelId="{79465D79-38E2-4E8B-955A-8888A141A062}" type="presOf" srcId="{082200DF-1C18-46D8-B772-EEFFDFB0A6EF}" destId="{BCC505B3-D5CD-4591-AFA5-B4558C836933}" srcOrd="0" destOrd="1" presId="urn:microsoft.com/office/officeart/2005/8/layout/vList2"/>
    <dgm:cxn modelId="{4FA5E17F-09DD-484B-9146-E6DC17D8FE81}" type="presOf" srcId="{ABAB65D5-D81C-4719-91C4-F4B893AC315C}" destId="{F270CF4E-F51A-4C79-8106-16FE501F3E32}" srcOrd="0" destOrd="0" presId="urn:microsoft.com/office/officeart/2005/8/layout/vList2"/>
    <dgm:cxn modelId="{F8834090-AFBE-4B94-AB00-CDABE8B72951}" srcId="{AF055EC8-EF9F-4C9F-A78D-C7A0E07CD83D}" destId="{F86088A2-6CF0-4883-AF4C-E97ACA4FC105}" srcOrd="0" destOrd="0" parTransId="{C80763FE-2D1B-4D35-98BD-947C64C98696}" sibTransId="{5CF970A1-844B-44A5-97AC-D4419492D9AE}"/>
    <dgm:cxn modelId="{0A300D91-7199-4562-9390-4EE29DF4C47D}" srcId="{ABAB65D5-D81C-4719-91C4-F4B893AC315C}" destId="{082200DF-1C18-46D8-B772-EEFFDFB0A6EF}" srcOrd="1" destOrd="0" parTransId="{1FBBE34A-495D-4D26-A1BC-289AE1D50D9E}" sibTransId="{D1D9953F-16CB-473A-88C5-FA6DAE15BFDC}"/>
    <dgm:cxn modelId="{7BB39997-0B36-4795-8BA1-41E66F476A9A}" srcId="{AF055EC8-EF9F-4C9F-A78D-C7A0E07CD83D}" destId="{51118AB5-3610-4F16-BBCB-FE7C41EFCF53}" srcOrd="2" destOrd="0" parTransId="{709CF18E-101C-4283-83E3-95276FF3ED40}" sibTransId="{54B8BBB6-9778-48CA-A915-8E11F3997CE2}"/>
    <dgm:cxn modelId="{50C2259B-C2FD-47CB-9B6D-924B02E0D0A8}" type="presOf" srcId="{AF055EC8-EF9F-4C9F-A78D-C7A0E07CD83D}" destId="{6E4D42B7-DAF6-455C-9CE8-8F24AEECD223}" srcOrd="0" destOrd="0" presId="urn:microsoft.com/office/officeart/2005/8/layout/vList2"/>
    <dgm:cxn modelId="{EA49EE9D-7276-47D2-B0EC-87881D8BD58D}" type="presOf" srcId="{CC3F4474-178C-4456-811A-0BDE6A753FBE}" destId="{335CE0B6-A3A4-4ECF-BC51-D1FE49DF3DC2}" srcOrd="0" destOrd="1" presId="urn:microsoft.com/office/officeart/2005/8/layout/vList2"/>
    <dgm:cxn modelId="{DDB9899E-B830-406A-B6F0-14E66C8F9EA5}" type="presOf" srcId="{51118AB5-3610-4F16-BBCB-FE7C41EFCF53}" destId="{335CE0B6-A3A4-4ECF-BC51-D1FE49DF3DC2}" srcOrd="0" destOrd="2" presId="urn:microsoft.com/office/officeart/2005/8/layout/vList2"/>
    <dgm:cxn modelId="{B39997A7-095F-4AF7-AC6A-11C95F0AF676}" type="presOf" srcId="{259667B5-E04C-4986-A0E2-55CD95719691}" destId="{DAFC0249-07CD-4829-9E98-BF97BDB2685B}" srcOrd="0" destOrd="0" presId="urn:microsoft.com/office/officeart/2005/8/layout/vList2"/>
    <dgm:cxn modelId="{B833F8B8-F582-4FE0-BDBA-B0544248FF30}" srcId="{259667B5-E04C-4986-A0E2-55CD95719691}" destId="{CD806B94-4CED-43A2-8CC0-3CD5445EBBC0}" srcOrd="1" destOrd="0" parTransId="{56728D8A-4E26-4682-B637-D627645A8824}" sibTransId="{B8A4C6D6-ADEF-48EA-9CC1-21903A55ABE8}"/>
    <dgm:cxn modelId="{0FD1D9C3-1A7F-4D6E-B700-B403BBAE8530}" type="presOf" srcId="{CD806B94-4CED-43A2-8CC0-3CD5445EBBC0}" destId="{0AD3C366-EF4D-42D0-8A93-AC6A66E506C7}" srcOrd="0" destOrd="0" presId="urn:microsoft.com/office/officeart/2005/8/layout/vList2"/>
    <dgm:cxn modelId="{2F8674C7-ED43-4BA6-AA4E-7D0ADD1287FE}" srcId="{AF055EC8-EF9F-4C9F-A78D-C7A0E07CD83D}" destId="{CC3F4474-178C-4456-811A-0BDE6A753FBE}" srcOrd="1" destOrd="0" parTransId="{DD7CE4DF-C32A-4ECD-A180-2B4BD1B2FEFE}" sibTransId="{ABC10A19-8AFC-4255-AF0E-FBD0C5593E13}"/>
    <dgm:cxn modelId="{9DDF65D4-8164-4D0B-9A14-D7065C225D7C}" srcId="{ABAB65D5-D81C-4719-91C4-F4B893AC315C}" destId="{EE308B86-7D2D-4EFD-A0FB-5E04B67F3CF9}" srcOrd="2" destOrd="0" parTransId="{37E203C1-BD69-49F2-923E-61AF46835A0B}" sibTransId="{F21307ED-057D-47F3-AE93-0CEDE2EFAB4C}"/>
    <dgm:cxn modelId="{1A7DF2DE-09AA-4FE1-99EE-E179581DC886}" srcId="{ABAB65D5-D81C-4719-91C4-F4B893AC315C}" destId="{54D4D8AB-898B-4299-9059-8B2118AA866E}" srcOrd="0" destOrd="0" parTransId="{E4DBB4BD-FC5D-4C51-A0B3-550097B29346}" sibTransId="{F6759107-6F67-42C0-B782-47F4D8240EE7}"/>
    <dgm:cxn modelId="{13BAA4F8-AAF7-4C3D-BDEC-5A00E1FE7C25}" type="presOf" srcId="{8A765571-EBA9-4EC8-842E-9CE8B6EC4CFA}" destId="{DCEA84A4-7AB5-42F9-A5C7-02A28FBBC20C}" srcOrd="0" destOrd="0" presId="urn:microsoft.com/office/officeart/2005/8/layout/vList2"/>
    <dgm:cxn modelId="{88B88B70-B187-465E-9047-85A3F9CF3639}" type="presParOf" srcId="{DAFC0249-07CD-4829-9E98-BF97BDB2685B}" destId="{6E4D42B7-DAF6-455C-9CE8-8F24AEECD223}" srcOrd="0" destOrd="0" presId="urn:microsoft.com/office/officeart/2005/8/layout/vList2"/>
    <dgm:cxn modelId="{D014F0BD-BE83-40ED-A079-E3A9BA38B61F}" type="presParOf" srcId="{DAFC0249-07CD-4829-9E98-BF97BDB2685B}" destId="{335CE0B6-A3A4-4ECF-BC51-D1FE49DF3DC2}" srcOrd="1" destOrd="0" presId="urn:microsoft.com/office/officeart/2005/8/layout/vList2"/>
    <dgm:cxn modelId="{FDFEE5FA-9943-4608-B41A-1BFB3C07AAFC}" type="presParOf" srcId="{DAFC0249-07CD-4829-9E98-BF97BDB2685B}" destId="{0AD3C366-EF4D-42D0-8A93-AC6A66E506C7}" srcOrd="2" destOrd="0" presId="urn:microsoft.com/office/officeart/2005/8/layout/vList2"/>
    <dgm:cxn modelId="{5B21F666-F574-4221-8FF4-864D853AAF47}" type="presParOf" srcId="{DAFC0249-07CD-4829-9E98-BF97BDB2685B}" destId="{72B8951B-D98A-40CE-A45A-179FEDD27B7A}" srcOrd="3" destOrd="0" presId="urn:microsoft.com/office/officeart/2005/8/layout/vList2"/>
    <dgm:cxn modelId="{D888A659-F844-41D4-B7F2-29580ADD3E0C}" type="presParOf" srcId="{DAFC0249-07CD-4829-9E98-BF97BDB2685B}" destId="{F270CF4E-F51A-4C79-8106-16FE501F3E32}" srcOrd="4" destOrd="0" presId="urn:microsoft.com/office/officeart/2005/8/layout/vList2"/>
    <dgm:cxn modelId="{DD9158D7-19E4-4785-9826-A675B09EFA3E}" type="presParOf" srcId="{DAFC0249-07CD-4829-9E98-BF97BDB2685B}" destId="{BCC505B3-D5CD-4591-AFA5-B4558C836933}" srcOrd="5" destOrd="0" presId="urn:microsoft.com/office/officeart/2005/8/layout/vList2"/>
    <dgm:cxn modelId="{B337B4F3-B136-4202-92EB-DAF74351A29C}" type="presParOf" srcId="{DAFC0249-07CD-4829-9E98-BF97BDB2685B}" destId="{DCEA84A4-7AB5-42F9-A5C7-02A28FBBC20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E22AB5-3650-4D4F-86B8-79AFC1861E7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44F50AA-925F-4056-93DC-4CCB3637C86A}">
      <dgm:prSet/>
      <dgm:spPr>
        <a:solidFill>
          <a:srgbClr val="BF6502"/>
        </a:solidFill>
      </dgm:spPr>
      <dgm:t>
        <a:bodyPr/>
        <a:lstStyle/>
        <a:p>
          <a:r>
            <a:rPr lang="fr-FR" b="1" baseline="0" dirty="0"/>
            <a:t>Pour le plan TMS moins :</a:t>
          </a:r>
          <a:endParaRPr lang="fr-FR" dirty="0"/>
        </a:p>
      </dgm:t>
    </dgm:pt>
    <dgm:pt modelId="{211B0D2E-76DC-4BA4-8058-0B1F2F08B8FE}" type="parTrans" cxnId="{44A8F753-990B-4D20-A6D2-0D4075DC1DA1}">
      <dgm:prSet/>
      <dgm:spPr/>
      <dgm:t>
        <a:bodyPr/>
        <a:lstStyle/>
        <a:p>
          <a:endParaRPr lang="fr-FR"/>
        </a:p>
      </dgm:t>
    </dgm:pt>
    <dgm:pt modelId="{D6600EE2-3AC5-44D0-BA0F-18EA24E27C00}" type="sibTrans" cxnId="{44A8F753-990B-4D20-A6D2-0D4075DC1DA1}">
      <dgm:prSet/>
      <dgm:spPr/>
      <dgm:t>
        <a:bodyPr/>
        <a:lstStyle/>
        <a:p>
          <a:endParaRPr lang="fr-FR"/>
        </a:p>
      </dgm:t>
    </dgm:pt>
    <dgm:pt modelId="{51257035-1C6D-4A39-A5F4-DBCB58062E35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Réduction des survenances TMS :</a:t>
          </a:r>
          <a:endParaRPr lang="fr-FR" dirty="0"/>
        </a:p>
      </dgm:t>
    </dgm:pt>
    <dgm:pt modelId="{1775C8FA-7F5F-4B0F-96FE-E14511B6A2D4}" type="parTrans" cxnId="{AD2E7354-B640-4A36-9773-6B236FF65C29}">
      <dgm:prSet/>
      <dgm:spPr/>
      <dgm:t>
        <a:bodyPr/>
        <a:lstStyle/>
        <a:p>
          <a:endParaRPr lang="fr-FR"/>
        </a:p>
      </dgm:t>
    </dgm:pt>
    <dgm:pt modelId="{5AA87D2F-A00A-439B-A2C0-C73A552025A0}" type="sibTrans" cxnId="{AD2E7354-B640-4A36-9773-6B236FF65C29}">
      <dgm:prSet/>
      <dgm:spPr/>
      <dgm:t>
        <a:bodyPr/>
        <a:lstStyle/>
        <a:p>
          <a:endParaRPr lang="fr-FR"/>
        </a:p>
      </dgm:t>
    </dgm:pt>
    <dgm:pt modelId="{FBF6DF83-2822-46E7-A853-A2C955C3AD6D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Réduction des dépenses : 20 %</a:t>
          </a:r>
          <a:endParaRPr lang="fr-FR" dirty="0"/>
        </a:p>
      </dgm:t>
    </dgm:pt>
    <dgm:pt modelId="{B0582D2F-CD90-4C50-A0DB-FE9336E3DBCD}" type="parTrans" cxnId="{F7EBC086-97F2-4C92-BEEF-2F38947C52B5}">
      <dgm:prSet/>
      <dgm:spPr/>
      <dgm:t>
        <a:bodyPr/>
        <a:lstStyle/>
        <a:p>
          <a:endParaRPr lang="fr-FR"/>
        </a:p>
      </dgm:t>
    </dgm:pt>
    <dgm:pt modelId="{1BC1FCB9-E44A-4160-9A07-273A11781FD7}" type="sibTrans" cxnId="{F7EBC086-97F2-4C92-BEEF-2F38947C52B5}">
      <dgm:prSet/>
      <dgm:spPr/>
      <dgm:t>
        <a:bodyPr/>
        <a:lstStyle/>
        <a:p>
          <a:endParaRPr lang="fr-FR"/>
        </a:p>
      </dgm:t>
    </dgm:pt>
    <dgm:pt modelId="{68890F9F-7366-4CF3-A799-D056BB2D2299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Réduction des dépenses Assureurs Mutuelles santé ?? Pas de statistiques</a:t>
          </a:r>
          <a:endParaRPr lang="fr-FR" dirty="0"/>
        </a:p>
      </dgm:t>
    </dgm:pt>
    <dgm:pt modelId="{6E6B5D60-5B5B-4773-97B3-6E49C9C927BD}" type="parTrans" cxnId="{B380714A-E1DA-487A-8F5D-1BACA8BDAC34}">
      <dgm:prSet/>
      <dgm:spPr/>
      <dgm:t>
        <a:bodyPr/>
        <a:lstStyle/>
        <a:p>
          <a:endParaRPr lang="fr-FR"/>
        </a:p>
      </dgm:t>
    </dgm:pt>
    <dgm:pt modelId="{5DB8F159-C38D-4333-B6DE-E1EF4ABAE42E}" type="sibTrans" cxnId="{B380714A-E1DA-487A-8F5D-1BACA8BDAC34}">
      <dgm:prSet/>
      <dgm:spPr/>
      <dgm:t>
        <a:bodyPr/>
        <a:lstStyle/>
        <a:p>
          <a:endParaRPr lang="fr-FR"/>
        </a:p>
      </dgm:t>
    </dgm:pt>
    <dgm:pt modelId="{CC346803-5B36-4CEC-9CF8-408136BF9BF8}">
      <dgm:prSet/>
      <dgm:spPr>
        <a:solidFill>
          <a:srgbClr val="BF6502"/>
        </a:solidFill>
      </dgm:spPr>
      <dgm:t>
        <a:bodyPr/>
        <a:lstStyle/>
        <a:p>
          <a:r>
            <a:rPr lang="fr-FR" b="1" baseline="0" dirty="0"/>
            <a:t>Pour le plan MERAT (réductions cumulées avec une procédure urgence TMS respectée)</a:t>
          </a:r>
          <a:endParaRPr lang="fr-FR" dirty="0"/>
        </a:p>
      </dgm:t>
    </dgm:pt>
    <dgm:pt modelId="{956F5284-3782-40F6-8655-DBCE50EEC488}" type="parTrans" cxnId="{88DFEA31-DBEE-4B30-9FDE-449142B0DD9F}">
      <dgm:prSet/>
      <dgm:spPr/>
      <dgm:t>
        <a:bodyPr/>
        <a:lstStyle/>
        <a:p>
          <a:endParaRPr lang="fr-FR"/>
        </a:p>
      </dgm:t>
    </dgm:pt>
    <dgm:pt modelId="{A5C4F11B-EDF8-4325-B62F-D151BF7842F8}" type="sibTrans" cxnId="{88DFEA31-DBEE-4B30-9FDE-449142B0DD9F}">
      <dgm:prSet/>
      <dgm:spPr/>
      <dgm:t>
        <a:bodyPr/>
        <a:lstStyle/>
        <a:p>
          <a:endParaRPr lang="fr-FR"/>
        </a:p>
      </dgm:t>
    </dgm:pt>
    <dgm:pt modelId="{D272CABD-1F9D-44EC-B10C-6435BA000071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Réduction de l’absentéisme TMS :</a:t>
          </a:r>
          <a:endParaRPr lang="fr-FR" dirty="0"/>
        </a:p>
      </dgm:t>
    </dgm:pt>
    <dgm:pt modelId="{6623CC66-5B16-48B3-909A-C9E4B7A8A11B}" type="parTrans" cxnId="{92926B37-A6F0-4BF9-8688-08CECB7FD9BD}">
      <dgm:prSet/>
      <dgm:spPr/>
      <dgm:t>
        <a:bodyPr/>
        <a:lstStyle/>
        <a:p>
          <a:endParaRPr lang="fr-FR"/>
        </a:p>
      </dgm:t>
    </dgm:pt>
    <dgm:pt modelId="{1E775D2C-07B6-4024-B047-A53987D62D0E}" type="sibTrans" cxnId="{92926B37-A6F0-4BF9-8688-08CECB7FD9BD}">
      <dgm:prSet/>
      <dgm:spPr/>
      <dgm:t>
        <a:bodyPr/>
        <a:lstStyle/>
        <a:p>
          <a:endParaRPr lang="fr-FR"/>
        </a:p>
      </dgm:t>
    </dgm:pt>
    <dgm:pt modelId="{EC5DFE57-1620-4338-BDE2-02CC36537C2B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Réduction des dépenses Assurance Maladie : - 30 à – 50 %</a:t>
          </a:r>
          <a:endParaRPr lang="fr-FR" dirty="0"/>
        </a:p>
      </dgm:t>
    </dgm:pt>
    <dgm:pt modelId="{F38B524C-EC53-4087-8F57-7EA526DD6E73}" type="parTrans" cxnId="{9E95B7BA-92E2-4541-B203-416556E65B19}">
      <dgm:prSet/>
      <dgm:spPr/>
      <dgm:t>
        <a:bodyPr/>
        <a:lstStyle/>
        <a:p>
          <a:endParaRPr lang="fr-FR"/>
        </a:p>
      </dgm:t>
    </dgm:pt>
    <dgm:pt modelId="{3A843987-92E3-4E37-9FC2-DFF375BD7F34}" type="sibTrans" cxnId="{9E95B7BA-92E2-4541-B203-416556E65B19}">
      <dgm:prSet/>
      <dgm:spPr/>
      <dgm:t>
        <a:bodyPr/>
        <a:lstStyle/>
        <a:p>
          <a:endParaRPr lang="fr-FR"/>
        </a:p>
      </dgm:t>
    </dgm:pt>
    <dgm:pt modelId="{4E03932E-D5D5-47E7-A016-F893EDEC6471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/>
            <a:t>Réduction des dépenses des Entreprises : - 30 à – 50 %</a:t>
          </a:r>
          <a:endParaRPr lang="fr-FR"/>
        </a:p>
      </dgm:t>
    </dgm:pt>
    <dgm:pt modelId="{A19835F7-F29F-4135-9155-FF309B485E53}" type="parTrans" cxnId="{B9C90EBA-FF9A-4E05-8848-4B096A7DEDAA}">
      <dgm:prSet/>
      <dgm:spPr/>
      <dgm:t>
        <a:bodyPr/>
        <a:lstStyle/>
        <a:p>
          <a:endParaRPr lang="fr-FR"/>
        </a:p>
      </dgm:t>
    </dgm:pt>
    <dgm:pt modelId="{017BD2B1-3E97-4225-BF3F-28F0228D6B8B}" type="sibTrans" cxnId="{B9C90EBA-FF9A-4E05-8848-4B096A7DEDAA}">
      <dgm:prSet/>
      <dgm:spPr/>
      <dgm:t>
        <a:bodyPr/>
        <a:lstStyle/>
        <a:p>
          <a:endParaRPr lang="fr-FR"/>
        </a:p>
      </dgm:t>
    </dgm:pt>
    <dgm:pt modelId="{EBDBA106-C792-4045-983E-341B93174BFD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- 60 à – 80 %</a:t>
          </a:r>
          <a:endParaRPr lang="fr-FR" dirty="0"/>
        </a:p>
      </dgm:t>
    </dgm:pt>
    <dgm:pt modelId="{23A376E9-2E78-4D10-8E16-959BECD44200}" type="parTrans" cxnId="{A9DDDA3F-340B-469A-9DE7-BB68971B969F}">
      <dgm:prSet/>
      <dgm:spPr/>
    </dgm:pt>
    <dgm:pt modelId="{63D4477E-8B4D-4A44-8A53-515CF179BEE0}" type="sibTrans" cxnId="{A9DDDA3F-340B-469A-9DE7-BB68971B969F}">
      <dgm:prSet/>
      <dgm:spPr/>
    </dgm:pt>
    <dgm:pt modelId="{1ADD9096-4B0E-4C9D-B6C6-00F5B212E76B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 - 20 % à – 40 %</a:t>
          </a:r>
          <a:endParaRPr lang="fr-FR" dirty="0"/>
        </a:p>
      </dgm:t>
    </dgm:pt>
    <dgm:pt modelId="{E1F6F5CA-E7D8-4BA0-A271-61C7D59D19C9}" type="parTrans" cxnId="{537445E4-8868-4A95-A490-9674F09EE108}">
      <dgm:prSet/>
      <dgm:spPr/>
    </dgm:pt>
    <dgm:pt modelId="{D1E2A2A5-D2B7-4BBA-879F-C1CB929955D7}" type="sibTrans" cxnId="{537445E4-8868-4A95-A490-9674F09EE108}">
      <dgm:prSet/>
      <dgm:spPr/>
    </dgm:pt>
    <dgm:pt modelId="{9E818779-0FAD-41F5-A200-6CCAF406CCDF}">
      <dgm:prSet/>
      <dgm:spPr>
        <a:solidFill>
          <a:srgbClr val="E7C6A2">
            <a:alpha val="90000"/>
          </a:srgbClr>
        </a:solidFill>
      </dgm:spPr>
      <dgm:t>
        <a:bodyPr/>
        <a:lstStyle/>
        <a:p>
          <a:r>
            <a:rPr lang="fr-FR" baseline="0" dirty="0"/>
            <a:t>( Assurance Maladie et Entreprises ) </a:t>
          </a:r>
          <a:endParaRPr lang="fr-FR" dirty="0"/>
        </a:p>
      </dgm:t>
    </dgm:pt>
    <dgm:pt modelId="{22F8DB1E-0B2F-467B-9878-6FACA50A3F70}" type="parTrans" cxnId="{0B63122D-A61D-483C-835C-7829B091C861}">
      <dgm:prSet/>
      <dgm:spPr/>
    </dgm:pt>
    <dgm:pt modelId="{73F07F46-21F7-4B6E-9568-D4E76DAC6BD3}" type="sibTrans" cxnId="{0B63122D-A61D-483C-835C-7829B091C861}">
      <dgm:prSet/>
      <dgm:spPr/>
    </dgm:pt>
    <dgm:pt modelId="{88E74F96-4A4F-4525-B57A-09CCB7C8E9BC}" type="pres">
      <dgm:prSet presAssocID="{62E22AB5-3650-4D4F-86B8-79AFC1861E76}" presName="Name0" presStyleCnt="0">
        <dgm:presLayoutVars>
          <dgm:dir/>
          <dgm:animLvl val="lvl"/>
          <dgm:resizeHandles val="exact"/>
        </dgm:presLayoutVars>
      </dgm:prSet>
      <dgm:spPr/>
    </dgm:pt>
    <dgm:pt modelId="{6D9CD12A-03FD-4A2A-9665-130DE1365D94}" type="pres">
      <dgm:prSet presAssocID="{A44F50AA-925F-4056-93DC-4CCB3637C86A}" presName="composite" presStyleCnt="0"/>
      <dgm:spPr/>
    </dgm:pt>
    <dgm:pt modelId="{0EEE987D-B968-4C11-A406-11062642CEB5}" type="pres">
      <dgm:prSet presAssocID="{A44F50AA-925F-4056-93DC-4CCB3637C86A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7A6005A-55F1-4B05-906F-FC6558573F13}" type="pres">
      <dgm:prSet presAssocID="{A44F50AA-925F-4056-93DC-4CCB3637C86A}" presName="desTx" presStyleLbl="alignAccFollowNode1" presStyleIdx="0" presStyleCnt="2">
        <dgm:presLayoutVars>
          <dgm:bulletEnabled val="1"/>
        </dgm:presLayoutVars>
      </dgm:prSet>
      <dgm:spPr/>
    </dgm:pt>
    <dgm:pt modelId="{054BFA96-0064-4C09-9375-C42076BBA78D}" type="pres">
      <dgm:prSet presAssocID="{D6600EE2-3AC5-44D0-BA0F-18EA24E27C00}" presName="space" presStyleCnt="0"/>
      <dgm:spPr/>
    </dgm:pt>
    <dgm:pt modelId="{CBAD9DEB-2C41-4B8A-ACBC-63BE02113AF6}" type="pres">
      <dgm:prSet presAssocID="{CC346803-5B36-4CEC-9CF8-408136BF9BF8}" presName="composite" presStyleCnt="0"/>
      <dgm:spPr/>
    </dgm:pt>
    <dgm:pt modelId="{0C202939-FFD3-4DA5-A18E-5C0AD0AD57F2}" type="pres">
      <dgm:prSet presAssocID="{CC346803-5B36-4CEC-9CF8-408136BF9BF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C0128F5-DFBB-4437-9197-0D97D865C00A}" type="pres">
      <dgm:prSet presAssocID="{CC346803-5B36-4CEC-9CF8-408136BF9BF8}" presName="desTx" presStyleLbl="alignAccFollowNode1" presStyleIdx="1" presStyleCnt="2" custScaleY="99922">
        <dgm:presLayoutVars>
          <dgm:bulletEnabled val="1"/>
        </dgm:presLayoutVars>
      </dgm:prSet>
      <dgm:spPr/>
    </dgm:pt>
  </dgm:ptLst>
  <dgm:cxnLst>
    <dgm:cxn modelId="{A9512105-1265-4877-A7EE-EFAEF74D6E1E}" type="presOf" srcId="{FBF6DF83-2822-46E7-A853-A2C955C3AD6D}" destId="{47A6005A-55F1-4B05-906F-FC6558573F13}" srcOrd="0" destOrd="2" presId="urn:microsoft.com/office/officeart/2005/8/layout/hList1"/>
    <dgm:cxn modelId="{6A08C422-E61A-4B7D-AC7F-021C6B9DA030}" type="presOf" srcId="{62E22AB5-3650-4D4F-86B8-79AFC1861E76}" destId="{88E74F96-4A4F-4525-B57A-09CCB7C8E9BC}" srcOrd="0" destOrd="0" presId="urn:microsoft.com/office/officeart/2005/8/layout/hList1"/>
    <dgm:cxn modelId="{DBCC9625-452E-4E15-866A-B459B6858BC0}" type="presOf" srcId="{D272CABD-1F9D-44EC-B10C-6435BA000071}" destId="{AC0128F5-DFBB-4437-9197-0D97D865C00A}" srcOrd="0" destOrd="0" presId="urn:microsoft.com/office/officeart/2005/8/layout/hList1"/>
    <dgm:cxn modelId="{6086032D-5B9E-4068-AEDF-88F15FAEAA07}" type="presOf" srcId="{1ADD9096-4B0E-4C9D-B6C6-00F5B212E76B}" destId="{47A6005A-55F1-4B05-906F-FC6558573F13}" srcOrd="0" destOrd="1" presId="urn:microsoft.com/office/officeart/2005/8/layout/hList1"/>
    <dgm:cxn modelId="{0B63122D-A61D-483C-835C-7829B091C861}" srcId="{A44F50AA-925F-4056-93DC-4CCB3637C86A}" destId="{9E818779-0FAD-41F5-A200-6CCAF406CCDF}" srcOrd="3" destOrd="0" parTransId="{22F8DB1E-0B2F-467B-9878-6FACA50A3F70}" sibTransId="{73F07F46-21F7-4B6E-9568-D4E76DAC6BD3}"/>
    <dgm:cxn modelId="{88DFEA31-DBEE-4B30-9FDE-449142B0DD9F}" srcId="{62E22AB5-3650-4D4F-86B8-79AFC1861E76}" destId="{CC346803-5B36-4CEC-9CF8-408136BF9BF8}" srcOrd="1" destOrd="0" parTransId="{956F5284-3782-40F6-8655-DBCE50EEC488}" sibTransId="{A5C4F11B-EDF8-4325-B62F-D151BF7842F8}"/>
    <dgm:cxn modelId="{92926B37-A6F0-4BF9-8688-08CECB7FD9BD}" srcId="{CC346803-5B36-4CEC-9CF8-408136BF9BF8}" destId="{D272CABD-1F9D-44EC-B10C-6435BA000071}" srcOrd="0" destOrd="0" parTransId="{6623CC66-5B16-48B3-909A-C9E4B7A8A11B}" sibTransId="{1E775D2C-07B6-4024-B047-A53987D62D0E}"/>
    <dgm:cxn modelId="{A9DDDA3F-340B-469A-9DE7-BB68971B969F}" srcId="{CC346803-5B36-4CEC-9CF8-408136BF9BF8}" destId="{EBDBA106-C792-4045-983E-341B93174BFD}" srcOrd="1" destOrd="0" parTransId="{23A376E9-2E78-4D10-8E16-959BECD44200}" sibTransId="{63D4477E-8B4D-4A44-8A53-515CF179BEE0}"/>
    <dgm:cxn modelId="{B380714A-E1DA-487A-8F5D-1BACA8BDAC34}" srcId="{A44F50AA-925F-4056-93DC-4CCB3637C86A}" destId="{68890F9F-7366-4CF3-A799-D056BB2D2299}" srcOrd="4" destOrd="0" parTransId="{6E6B5D60-5B5B-4773-97B3-6E49C9C927BD}" sibTransId="{5DB8F159-C38D-4333-B6DE-E1EF4ABAE42E}"/>
    <dgm:cxn modelId="{FC1AD672-FACB-469F-95EB-877C0747478F}" type="presOf" srcId="{CC346803-5B36-4CEC-9CF8-408136BF9BF8}" destId="{0C202939-FFD3-4DA5-A18E-5C0AD0AD57F2}" srcOrd="0" destOrd="0" presId="urn:microsoft.com/office/officeart/2005/8/layout/hList1"/>
    <dgm:cxn modelId="{44A8F753-990B-4D20-A6D2-0D4075DC1DA1}" srcId="{62E22AB5-3650-4D4F-86B8-79AFC1861E76}" destId="{A44F50AA-925F-4056-93DC-4CCB3637C86A}" srcOrd="0" destOrd="0" parTransId="{211B0D2E-76DC-4BA4-8058-0B1F2F08B8FE}" sibTransId="{D6600EE2-3AC5-44D0-BA0F-18EA24E27C00}"/>
    <dgm:cxn modelId="{AD2E7354-B640-4A36-9773-6B236FF65C29}" srcId="{A44F50AA-925F-4056-93DC-4CCB3637C86A}" destId="{51257035-1C6D-4A39-A5F4-DBCB58062E35}" srcOrd="0" destOrd="0" parTransId="{1775C8FA-7F5F-4B0F-96FE-E14511B6A2D4}" sibTransId="{5AA87D2F-A00A-439B-A2C0-C73A552025A0}"/>
    <dgm:cxn modelId="{F7EBC086-97F2-4C92-BEEF-2F38947C52B5}" srcId="{A44F50AA-925F-4056-93DC-4CCB3637C86A}" destId="{FBF6DF83-2822-46E7-A853-A2C955C3AD6D}" srcOrd="2" destOrd="0" parTransId="{B0582D2F-CD90-4C50-A0DB-FE9336E3DBCD}" sibTransId="{1BC1FCB9-E44A-4160-9A07-273A11781FD7}"/>
    <dgm:cxn modelId="{14611797-1926-4B8C-926E-10D5C0D046F7}" type="presOf" srcId="{51257035-1C6D-4A39-A5F4-DBCB58062E35}" destId="{47A6005A-55F1-4B05-906F-FC6558573F13}" srcOrd="0" destOrd="0" presId="urn:microsoft.com/office/officeart/2005/8/layout/hList1"/>
    <dgm:cxn modelId="{74D41899-6BCA-4811-ACD7-A79CF5A82FDC}" type="presOf" srcId="{EC5DFE57-1620-4338-BDE2-02CC36537C2B}" destId="{AC0128F5-DFBB-4437-9197-0D97D865C00A}" srcOrd="0" destOrd="2" presId="urn:microsoft.com/office/officeart/2005/8/layout/hList1"/>
    <dgm:cxn modelId="{B9C90EBA-FF9A-4E05-8848-4B096A7DEDAA}" srcId="{CC346803-5B36-4CEC-9CF8-408136BF9BF8}" destId="{4E03932E-D5D5-47E7-A016-F893EDEC6471}" srcOrd="3" destOrd="0" parTransId="{A19835F7-F29F-4135-9155-FF309B485E53}" sibTransId="{017BD2B1-3E97-4225-BF3F-28F0228D6B8B}"/>
    <dgm:cxn modelId="{9E95B7BA-92E2-4541-B203-416556E65B19}" srcId="{CC346803-5B36-4CEC-9CF8-408136BF9BF8}" destId="{EC5DFE57-1620-4338-BDE2-02CC36537C2B}" srcOrd="2" destOrd="0" parTransId="{F38B524C-EC53-4087-8F57-7EA526DD6E73}" sibTransId="{3A843987-92E3-4E37-9FC2-DFF375BD7F34}"/>
    <dgm:cxn modelId="{5EB72CCE-B0C7-472D-B997-385BC06692C8}" type="presOf" srcId="{4E03932E-D5D5-47E7-A016-F893EDEC6471}" destId="{AC0128F5-DFBB-4437-9197-0D97D865C00A}" srcOrd="0" destOrd="3" presId="urn:microsoft.com/office/officeart/2005/8/layout/hList1"/>
    <dgm:cxn modelId="{F0ADEFDC-F195-4000-890E-897B52994D90}" type="presOf" srcId="{9E818779-0FAD-41F5-A200-6CCAF406CCDF}" destId="{47A6005A-55F1-4B05-906F-FC6558573F13}" srcOrd="0" destOrd="3" presId="urn:microsoft.com/office/officeart/2005/8/layout/hList1"/>
    <dgm:cxn modelId="{537445E4-8868-4A95-A490-9674F09EE108}" srcId="{A44F50AA-925F-4056-93DC-4CCB3637C86A}" destId="{1ADD9096-4B0E-4C9D-B6C6-00F5B212E76B}" srcOrd="1" destOrd="0" parTransId="{E1F6F5CA-E7D8-4BA0-A271-61C7D59D19C9}" sibTransId="{D1E2A2A5-D2B7-4BBA-879F-C1CB929955D7}"/>
    <dgm:cxn modelId="{36207BEF-071B-443A-8828-8625683B316D}" type="presOf" srcId="{EBDBA106-C792-4045-983E-341B93174BFD}" destId="{AC0128F5-DFBB-4437-9197-0D97D865C00A}" srcOrd="0" destOrd="1" presId="urn:microsoft.com/office/officeart/2005/8/layout/hList1"/>
    <dgm:cxn modelId="{E1A9B7F6-D44C-43DA-9CA0-98C2CF010DD8}" type="presOf" srcId="{68890F9F-7366-4CF3-A799-D056BB2D2299}" destId="{47A6005A-55F1-4B05-906F-FC6558573F13}" srcOrd="0" destOrd="4" presId="urn:microsoft.com/office/officeart/2005/8/layout/hList1"/>
    <dgm:cxn modelId="{81914DFE-8A5F-4270-ADD1-7DF9362C30E7}" type="presOf" srcId="{A44F50AA-925F-4056-93DC-4CCB3637C86A}" destId="{0EEE987D-B968-4C11-A406-11062642CEB5}" srcOrd="0" destOrd="0" presId="urn:microsoft.com/office/officeart/2005/8/layout/hList1"/>
    <dgm:cxn modelId="{D698E7CD-3795-4715-B6B2-369E12B2BC34}" type="presParOf" srcId="{88E74F96-4A4F-4525-B57A-09CCB7C8E9BC}" destId="{6D9CD12A-03FD-4A2A-9665-130DE1365D94}" srcOrd="0" destOrd="0" presId="urn:microsoft.com/office/officeart/2005/8/layout/hList1"/>
    <dgm:cxn modelId="{937882BE-083A-4510-A389-F8AAF21671F3}" type="presParOf" srcId="{6D9CD12A-03FD-4A2A-9665-130DE1365D94}" destId="{0EEE987D-B968-4C11-A406-11062642CEB5}" srcOrd="0" destOrd="0" presId="urn:microsoft.com/office/officeart/2005/8/layout/hList1"/>
    <dgm:cxn modelId="{68D16A0F-3DF6-46E9-AC92-D468C179EF9F}" type="presParOf" srcId="{6D9CD12A-03FD-4A2A-9665-130DE1365D94}" destId="{47A6005A-55F1-4B05-906F-FC6558573F13}" srcOrd="1" destOrd="0" presId="urn:microsoft.com/office/officeart/2005/8/layout/hList1"/>
    <dgm:cxn modelId="{31C7E288-AD8D-4F7A-BEF2-2CCAE705B327}" type="presParOf" srcId="{88E74F96-4A4F-4525-B57A-09CCB7C8E9BC}" destId="{054BFA96-0064-4C09-9375-C42076BBA78D}" srcOrd="1" destOrd="0" presId="urn:microsoft.com/office/officeart/2005/8/layout/hList1"/>
    <dgm:cxn modelId="{273AD8B6-FF92-4EFF-9D48-75F1F83B3234}" type="presParOf" srcId="{88E74F96-4A4F-4525-B57A-09CCB7C8E9BC}" destId="{CBAD9DEB-2C41-4B8A-ACBC-63BE02113AF6}" srcOrd="2" destOrd="0" presId="urn:microsoft.com/office/officeart/2005/8/layout/hList1"/>
    <dgm:cxn modelId="{7AE7C35B-8DCC-41C8-9197-CBCF69A3C640}" type="presParOf" srcId="{CBAD9DEB-2C41-4B8A-ACBC-63BE02113AF6}" destId="{0C202939-FFD3-4DA5-A18E-5C0AD0AD57F2}" srcOrd="0" destOrd="0" presId="urn:microsoft.com/office/officeart/2005/8/layout/hList1"/>
    <dgm:cxn modelId="{CBE1F91E-1A46-415D-95EB-6B55E094E1AC}" type="presParOf" srcId="{CBAD9DEB-2C41-4B8A-ACBC-63BE02113AF6}" destId="{AC0128F5-DFBB-4437-9197-0D97D865C0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D42B7-DAF6-455C-9CE8-8F24AEECD223}">
      <dsp:nvSpPr>
        <dsp:cNvPr id="0" name=""/>
        <dsp:cNvSpPr/>
      </dsp:nvSpPr>
      <dsp:spPr>
        <a:xfrm>
          <a:off x="0" y="1844"/>
          <a:ext cx="9601200" cy="514800"/>
        </a:xfrm>
        <a:prstGeom prst="roundRect">
          <a:avLst/>
        </a:prstGeom>
        <a:solidFill>
          <a:srgbClr val="BF6502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baseline="0" dirty="0"/>
            <a:t>Sur le plan national :</a:t>
          </a:r>
          <a:endParaRPr lang="fr-FR" sz="2000" kern="1200" dirty="0"/>
        </a:p>
      </dsp:txBody>
      <dsp:txXfrm>
        <a:off x="25130" y="26974"/>
        <a:ext cx="9550940" cy="464540"/>
      </dsp:txXfrm>
    </dsp:sp>
    <dsp:sp modelId="{335CE0B6-A3A4-4ECF-BC51-D1FE49DF3DC2}">
      <dsp:nvSpPr>
        <dsp:cNvPr id="0" name=""/>
        <dsp:cNvSpPr/>
      </dsp:nvSpPr>
      <dsp:spPr>
        <a:xfrm>
          <a:off x="0" y="516644"/>
          <a:ext cx="9601200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38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baseline="0" dirty="0"/>
            <a:t>604 565 Accidents du Travail                        ( 15 % sont </a:t>
          </a:r>
          <a:r>
            <a:rPr lang="fr-FR" sz="1800" kern="1200" baseline="0" dirty="0" err="1"/>
            <a:t>dûs</a:t>
          </a:r>
          <a:r>
            <a:rPr lang="fr-FR" sz="1800" kern="1200" baseline="0" dirty="0"/>
            <a:t> aux TMS )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baseline="0" dirty="0"/>
            <a:t>47 398 Maladies Professionnelles               ( 85 % sont </a:t>
          </a:r>
          <a:r>
            <a:rPr lang="fr-FR" sz="1800" kern="1200" baseline="0" dirty="0" err="1"/>
            <a:t>dûs</a:t>
          </a:r>
          <a:r>
            <a:rPr lang="fr-FR" sz="1800" kern="1200" baseline="0" dirty="0"/>
            <a:t> aux TMS )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baseline="0" dirty="0"/>
            <a:t>62 622 279 jours de travail perdus              (soit 300 000 emplois à plein temps )</a:t>
          </a:r>
          <a:endParaRPr lang="fr-FR" sz="1800" kern="1200" dirty="0"/>
        </a:p>
      </dsp:txBody>
      <dsp:txXfrm>
        <a:off x="0" y="516644"/>
        <a:ext cx="9601200" cy="1014300"/>
      </dsp:txXfrm>
    </dsp:sp>
    <dsp:sp modelId="{0AD3C366-EF4D-42D0-8A93-AC6A66E506C7}">
      <dsp:nvSpPr>
        <dsp:cNvPr id="0" name=""/>
        <dsp:cNvSpPr/>
      </dsp:nvSpPr>
      <dsp:spPr>
        <a:xfrm>
          <a:off x="0" y="1530945"/>
          <a:ext cx="9601200" cy="514800"/>
        </a:xfrm>
        <a:prstGeom prst="roundRect">
          <a:avLst/>
        </a:prstGeom>
        <a:solidFill>
          <a:srgbClr val="BF6502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i="1" kern="1200" baseline="0" dirty="0"/>
            <a:t>Coûts TMS : 5 milliards d’euros par an ou 250 euros par salarié par an !</a:t>
          </a:r>
          <a:endParaRPr lang="fr-FR" sz="2000" kern="1200" dirty="0"/>
        </a:p>
      </dsp:txBody>
      <dsp:txXfrm>
        <a:off x="25130" y="1556075"/>
        <a:ext cx="9550940" cy="464540"/>
      </dsp:txXfrm>
    </dsp:sp>
    <dsp:sp modelId="{F270CF4E-F51A-4C79-8106-16FE501F3E32}">
      <dsp:nvSpPr>
        <dsp:cNvPr id="0" name=""/>
        <dsp:cNvSpPr/>
      </dsp:nvSpPr>
      <dsp:spPr>
        <a:xfrm>
          <a:off x="0" y="2103345"/>
          <a:ext cx="9601200" cy="514800"/>
        </a:xfrm>
        <a:prstGeom prst="roundRect">
          <a:avLst/>
        </a:prstGeom>
        <a:solidFill>
          <a:srgbClr val="BF6502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baseline="0" dirty="0"/>
            <a:t>Dans la Loire :</a:t>
          </a:r>
          <a:endParaRPr lang="fr-FR" sz="2000" kern="1200" dirty="0"/>
        </a:p>
      </dsp:txBody>
      <dsp:txXfrm>
        <a:off x="25130" y="2128475"/>
        <a:ext cx="9550940" cy="464540"/>
      </dsp:txXfrm>
    </dsp:sp>
    <dsp:sp modelId="{BCC505B3-D5CD-4591-AFA5-B4558C836933}">
      <dsp:nvSpPr>
        <dsp:cNvPr id="0" name=""/>
        <dsp:cNvSpPr/>
      </dsp:nvSpPr>
      <dsp:spPr>
        <a:xfrm>
          <a:off x="0" y="2618144"/>
          <a:ext cx="9601200" cy="1014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38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baseline="0" dirty="0"/>
            <a:t>13 928 Accidents du Travail 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baseline="0" dirty="0"/>
            <a:t>1 208 Maladies Professionnelles,</a:t>
          </a: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r-FR" sz="1800" kern="1200" baseline="0" dirty="0"/>
            <a:t>5 210 000 jours de travail perdus                 ( soit 23 500 emplois à plein temps )</a:t>
          </a:r>
          <a:endParaRPr lang="fr-FR" sz="1800" kern="1200" dirty="0"/>
        </a:p>
      </dsp:txBody>
      <dsp:txXfrm>
        <a:off x="0" y="2618144"/>
        <a:ext cx="9601200" cy="1014300"/>
      </dsp:txXfrm>
    </dsp:sp>
    <dsp:sp modelId="{DCEA84A4-7AB5-42F9-A5C7-02A28FBBC20C}">
      <dsp:nvSpPr>
        <dsp:cNvPr id="0" name=""/>
        <dsp:cNvSpPr/>
      </dsp:nvSpPr>
      <dsp:spPr>
        <a:xfrm>
          <a:off x="0" y="3632445"/>
          <a:ext cx="9601200" cy="514800"/>
        </a:xfrm>
        <a:prstGeom prst="roundRect">
          <a:avLst/>
        </a:prstGeom>
        <a:solidFill>
          <a:srgbClr val="BF6502"/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i="1" kern="1200" baseline="0" dirty="0"/>
            <a:t>Coûts TMS à la CPAM 42 : 76 450 000 euros ou 285 euros par an et par salarié</a:t>
          </a:r>
          <a:endParaRPr lang="fr-FR" sz="2000" kern="1200" dirty="0"/>
        </a:p>
      </dsp:txBody>
      <dsp:txXfrm>
        <a:off x="25130" y="3657575"/>
        <a:ext cx="9550940" cy="464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EE987D-B968-4C11-A406-11062642CEB5}">
      <dsp:nvSpPr>
        <dsp:cNvPr id="0" name=""/>
        <dsp:cNvSpPr/>
      </dsp:nvSpPr>
      <dsp:spPr>
        <a:xfrm>
          <a:off x="46" y="165538"/>
          <a:ext cx="4486498" cy="1053955"/>
        </a:xfrm>
        <a:prstGeom prst="rect">
          <a:avLst/>
        </a:prstGeom>
        <a:solidFill>
          <a:srgbClr val="BF6502"/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baseline="0" dirty="0"/>
            <a:t>Pour le plan TMS moins :</a:t>
          </a:r>
          <a:endParaRPr lang="fr-FR" sz="1900" kern="1200" dirty="0"/>
        </a:p>
      </dsp:txBody>
      <dsp:txXfrm>
        <a:off x="46" y="165538"/>
        <a:ext cx="4486498" cy="1053955"/>
      </dsp:txXfrm>
    </dsp:sp>
    <dsp:sp modelId="{47A6005A-55F1-4B05-906F-FC6558573F13}">
      <dsp:nvSpPr>
        <dsp:cNvPr id="0" name=""/>
        <dsp:cNvSpPr/>
      </dsp:nvSpPr>
      <dsp:spPr>
        <a:xfrm>
          <a:off x="46" y="1219494"/>
          <a:ext cx="4486498" cy="2555595"/>
        </a:xfrm>
        <a:prstGeom prst="rect">
          <a:avLst/>
        </a:prstGeom>
        <a:solidFill>
          <a:srgbClr val="E7C6A2">
            <a:alpha val="90000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Réduction des survenances TMS :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 - 20 % à – 40 %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Réduction des dépenses : 20 %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( Assurance Maladie et Entreprises ) 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Réduction des dépenses Assureurs Mutuelles santé ?? Pas de statistiques</a:t>
          </a:r>
          <a:endParaRPr lang="fr-FR" sz="1900" kern="1200" dirty="0"/>
        </a:p>
      </dsp:txBody>
      <dsp:txXfrm>
        <a:off x="46" y="1219494"/>
        <a:ext cx="4486498" cy="2555595"/>
      </dsp:txXfrm>
    </dsp:sp>
    <dsp:sp modelId="{0C202939-FFD3-4DA5-A18E-5C0AD0AD57F2}">
      <dsp:nvSpPr>
        <dsp:cNvPr id="0" name=""/>
        <dsp:cNvSpPr/>
      </dsp:nvSpPr>
      <dsp:spPr>
        <a:xfrm>
          <a:off x="5114654" y="166036"/>
          <a:ext cx="4486498" cy="1053955"/>
        </a:xfrm>
        <a:prstGeom prst="rect">
          <a:avLst/>
        </a:prstGeom>
        <a:solidFill>
          <a:srgbClr val="BF6502"/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baseline="0" dirty="0"/>
            <a:t>Pour le plan MERAT (réductions cumulées avec une procédure urgence TMS respectée)</a:t>
          </a:r>
          <a:endParaRPr lang="fr-FR" sz="1900" kern="1200" dirty="0"/>
        </a:p>
      </dsp:txBody>
      <dsp:txXfrm>
        <a:off x="5114654" y="166036"/>
        <a:ext cx="4486498" cy="1053955"/>
      </dsp:txXfrm>
    </dsp:sp>
    <dsp:sp modelId="{AC0128F5-DFBB-4437-9197-0D97D865C00A}">
      <dsp:nvSpPr>
        <dsp:cNvPr id="0" name=""/>
        <dsp:cNvSpPr/>
      </dsp:nvSpPr>
      <dsp:spPr>
        <a:xfrm>
          <a:off x="5114654" y="1220989"/>
          <a:ext cx="4486498" cy="2553601"/>
        </a:xfrm>
        <a:prstGeom prst="rect">
          <a:avLst/>
        </a:prstGeom>
        <a:solidFill>
          <a:srgbClr val="E7C6A2">
            <a:alpha val="90000"/>
          </a:srgb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Réduction de l’absentéisme TMS :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- 60 à – 80 %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 dirty="0"/>
            <a:t>Réduction des dépenses Assurance Maladie : - 30 à – 50 %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baseline="0"/>
            <a:t>Réduction des dépenses des Entreprises : - 30 à – 50 %</a:t>
          </a:r>
          <a:endParaRPr lang="fr-FR" sz="1900" kern="1200"/>
        </a:p>
      </dsp:txBody>
      <dsp:txXfrm>
        <a:off x="5114654" y="1220989"/>
        <a:ext cx="4486498" cy="255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485232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485232"/>
          </a:xfrm>
          <a:prstGeom prst="rect">
            <a:avLst/>
          </a:prstGeom>
        </p:spPr>
        <p:txBody>
          <a:bodyPr vert="horz" lIns="94622" tIns="47311" rIns="94622" bIns="47311" rtlCol="0"/>
          <a:lstStyle>
            <a:lvl1pPr algn="r">
              <a:defRPr sz="1200"/>
            </a:lvl1pPr>
          </a:lstStyle>
          <a:p>
            <a:fld id="{FB6E2020-D016-4879-A504-17EE4367AD54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542925" y="1208088"/>
            <a:ext cx="5802313" cy="3265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22" tIns="47311" rIns="94622" bIns="4731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654193"/>
            <a:ext cx="5510530" cy="3807976"/>
          </a:xfrm>
          <a:prstGeom prst="rect">
            <a:avLst/>
          </a:prstGeom>
        </p:spPr>
        <p:txBody>
          <a:bodyPr vert="horz" lIns="94622" tIns="47311" rIns="94622" bIns="47311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85820"/>
            <a:ext cx="2984871" cy="485231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185820"/>
            <a:ext cx="2984871" cy="485231"/>
          </a:xfrm>
          <a:prstGeom prst="rect">
            <a:avLst/>
          </a:prstGeom>
        </p:spPr>
        <p:txBody>
          <a:bodyPr vert="horz" lIns="94622" tIns="47311" rIns="94622" bIns="47311" rtlCol="0" anchor="b"/>
          <a:lstStyle>
            <a:lvl1pPr algn="r">
              <a:defRPr sz="1200"/>
            </a:lvl1pPr>
          </a:lstStyle>
          <a:p>
            <a:fld id="{CA87CA97-4709-4686-BF7F-BEF2F8D7DE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71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Par l’Association des Ostéopathes du Travail de la Loire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87CA97-4709-4686-BF7F-BEF2F8D7DEA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175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4504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671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266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90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0587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766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29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18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112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756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779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DD800C0-629B-49BB-B2C0-AA689C42ED2A}" type="datetimeFigureOut">
              <a:rPr lang="fr-FR" smtClean="0"/>
              <a:t>05/05/2023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CE08956-BDA6-4AC2-BAE4-26C13563549B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335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C6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A4D8EDA-1733-4E6F-9F25-C42349094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422553EA-AB00-4085-AB5D-999AB77BE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971111" y="-161575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5FE7FC6-A296-0D63-DB35-31D55A6B97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5" y="1327355"/>
            <a:ext cx="6874686" cy="4903763"/>
          </a:xfrm>
        </p:spPr>
        <p:txBody>
          <a:bodyPr>
            <a:normAutofit/>
          </a:bodyPr>
          <a:lstStyle/>
          <a:p>
            <a:r>
              <a:rPr lang="fr-FR" sz="6600" dirty="0"/>
              <a:t>Prevention et </a:t>
            </a:r>
            <a:r>
              <a:rPr lang="fr-FR" sz="6600" dirty="0" err="1"/>
              <a:t>depistages</a:t>
            </a:r>
            <a:br>
              <a:rPr lang="fr-FR" sz="6600" dirty="0"/>
            </a:br>
            <a:r>
              <a:rPr lang="fr-FR" sz="6600" dirty="0"/>
              <a:t>des risques de sante au travail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20AD478-6F02-35D0-92F0-1C2DD17E9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4065" y="1327356"/>
            <a:ext cx="4283825" cy="2199615"/>
          </a:xfrm>
        </p:spPr>
        <p:txBody>
          <a:bodyPr>
            <a:normAutofit/>
          </a:bodyPr>
          <a:lstStyle/>
          <a:p>
            <a:pPr algn="l"/>
            <a:r>
              <a:rPr lang="fr-FR" sz="2800" b="1" dirty="0"/>
              <a:t>MERAT</a:t>
            </a:r>
            <a:r>
              <a:rPr lang="fr-FR" sz="2800" dirty="0"/>
              <a:t> ( </a:t>
            </a:r>
            <a:r>
              <a:rPr lang="fr-FR" sz="2800" b="1" dirty="0"/>
              <a:t>M</a:t>
            </a:r>
            <a:r>
              <a:rPr lang="fr-FR" sz="2800" dirty="0"/>
              <a:t>aintien </a:t>
            </a:r>
            <a:r>
              <a:rPr lang="fr-FR" sz="2800" b="1" dirty="0"/>
              <a:t>E</a:t>
            </a:r>
            <a:r>
              <a:rPr lang="fr-FR" sz="2800" dirty="0"/>
              <a:t>t </a:t>
            </a:r>
            <a:r>
              <a:rPr lang="fr-FR" sz="2800" b="1" dirty="0"/>
              <a:t>R</a:t>
            </a:r>
            <a:r>
              <a:rPr lang="fr-FR" sz="2800" dirty="0"/>
              <a:t>etour </a:t>
            </a:r>
            <a:r>
              <a:rPr lang="fr-FR" sz="2800" b="1" dirty="0"/>
              <a:t>A</a:t>
            </a:r>
            <a:r>
              <a:rPr lang="fr-FR" sz="2800" dirty="0"/>
              <a:t>u </a:t>
            </a:r>
            <a:r>
              <a:rPr lang="fr-FR" sz="2800" b="1" dirty="0"/>
              <a:t>T</a:t>
            </a:r>
            <a:r>
              <a:rPr lang="fr-FR" sz="2800" dirty="0"/>
              <a:t>ravail )</a:t>
            </a:r>
          </a:p>
          <a:p>
            <a:pPr algn="l"/>
            <a:endParaRPr lang="fr-FR" sz="2800" b="1" dirty="0"/>
          </a:p>
          <a:p>
            <a:pPr algn="l"/>
            <a:r>
              <a:rPr lang="fr-FR" sz="2800" b="1" dirty="0"/>
              <a:t>TMS</a:t>
            </a:r>
            <a:r>
              <a:rPr lang="fr-FR" sz="2800" dirty="0"/>
              <a:t> moins</a:t>
            </a:r>
          </a:p>
          <a:p>
            <a:endParaRPr lang="fr-FR" sz="2800" dirty="0"/>
          </a:p>
          <a:p>
            <a:pPr algn="l"/>
            <a:endParaRPr lang="fr-FR" sz="2800" dirty="0"/>
          </a:p>
          <a:p>
            <a:pPr algn="l">
              <a:spcAft>
                <a:spcPts val="600"/>
              </a:spcAft>
            </a:pPr>
            <a:endParaRPr lang="fr-FR" sz="2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CE4018-DA59-4838-BDC5-2AD8CD728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6017033-E07E-97C5-132C-5E70E63722DD}"/>
              </a:ext>
            </a:extLst>
          </p:cNvPr>
          <p:cNvSpPr txBox="1"/>
          <p:nvPr/>
        </p:nvSpPr>
        <p:spPr>
          <a:xfrm>
            <a:off x="404701" y="5530644"/>
            <a:ext cx="411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dirty="0"/>
              <a:t>Solutions AssOsT concept </a:t>
            </a:r>
            <a:r>
              <a:rPr lang="fr-FR" sz="900" b="1" dirty="0"/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694712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B39F09-89F0-98F0-AD09-D52A54F09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791"/>
          </a:xfrm>
        </p:spPr>
        <p:txBody>
          <a:bodyPr>
            <a:noAutofit/>
          </a:bodyPr>
          <a:lstStyle/>
          <a:p>
            <a:r>
              <a:rPr lang="fr-FR" sz="2800" b="1" dirty="0"/>
              <a:t>Les coûts de la mise en œuvre des plans TMS moins et MERAT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BF7DAE-36D4-C9B5-B763-2AF4C6A9A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36913"/>
            <a:ext cx="9601200" cy="5055961"/>
          </a:xfrm>
        </p:spPr>
        <p:txBody>
          <a:bodyPr>
            <a:normAutofit lnSpcReduction="10000"/>
          </a:bodyPr>
          <a:lstStyle/>
          <a:p>
            <a:r>
              <a:rPr lang="fr-FR" sz="2000" b="1" dirty="0"/>
              <a:t>Le coût d’une consultation </a:t>
            </a:r>
            <a:r>
              <a:rPr lang="fr-FR" sz="2000" dirty="0"/>
              <a:t>de prévention en Ostéopathie est de 50 € (consultation de 30 à 45 min)</a:t>
            </a:r>
          </a:p>
          <a:p>
            <a:r>
              <a:rPr lang="fr-FR" sz="2000" dirty="0"/>
              <a:t>A cela il conviendra d’ajouter les coûts de prises de RDV, d’exploitation des informations en retour, d’interfaces informatiques, des consultations de soins du plan MAT etc…</a:t>
            </a:r>
          </a:p>
          <a:p>
            <a:r>
              <a:rPr lang="fr-FR" sz="2000" b="1" dirty="0"/>
              <a:t>Supposons un coût total TMS moins et MERAT de 100 €</a:t>
            </a:r>
          </a:p>
          <a:p>
            <a:r>
              <a:rPr lang="fr-FR" sz="2000" dirty="0"/>
              <a:t>Le coût pour l’Assurance maladie est de 285 € et pour les Entreprises de 570 à 2 000 €*, soit un total moyen arrondi à 1200 € / an / salarié</a:t>
            </a:r>
          </a:p>
          <a:p>
            <a:r>
              <a:rPr lang="fr-FR" sz="2000" dirty="0"/>
              <a:t>La prévention corporelle et mentale </a:t>
            </a:r>
            <a:r>
              <a:rPr lang="fr-FR" sz="2000" b="1" dirty="0"/>
              <a:t>coûte MOINS de 10 % des dépenses actuelles</a:t>
            </a:r>
            <a:r>
              <a:rPr lang="fr-FR" sz="2000" dirty="0"/>
              <a:t>, sans parler des conséquences humaines et familiales qui découlent des </a:t>
            </a:r>
            <a:r>
              <a:rPr lang="fr-FR" sz="2000" b="1" dirty="0"/>
              <a:t>TMS</a:t>
            </a:r>
          </a:p>
          <a:p>
            <a:r>
              <a:rPr lang="fr-FR" sz="2000" u="sng" dirty="0"/>
              <a:t>Nous ne spéculons pas sur les économies attendues par la</a:t>
            </a:r>
            <a:r>
              <a:rPr lang="fr-FR" u="sng" dirty="0"/>
              <a:t> mise en œuvre des plans MERAT</a:t>
            </a:r>
            <a:r>
              <a:rPr kumimoji="0" lang="fr-FR" sz="2000" b="0" i="0" u="sng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Noto Sans"/>
                <a:ea typeface="+mn-ea"/>
                <a:cs typeface="+mn-cs"/>
              </a:rPr>
              <a:t> et TMS moins, </a:t>
            </a:r>
            <a:endParaRPr lang="fr-FR" sz="2000" u="sng" dirty="0"/>
          </a:p>
          <a:p>
            <a:r>
              <a:rPr lang="fr-FR" sz="2000" b="1" dirty="0"/>
              <a:t>Selon l’ANACT , le coût pour les entreprises est de 2 à 7 fois le coût de l’Assurance Maladie RP</a:t>
            </a:r>
          </a:p>
        </p:txBody>
      </p:sp>
    </p:spTree>
    <p:extLst>
      <p:ext uri="{BB962C8B-B14F-4D97-AF65-F5344CB8AC3E}">
        <p14:creationId xmlns:p14="http://schemas.microsoft.com/office/powerpoint/2010/main" val="6953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51D517-609A-AC95-6EDD-AE7CA698F500}"/>
              </a:ext>
            </a:extLst>
          </p:cNvPr>
          <p:cNvSpPr txBox="1">
            <a:spLocks/>
          </p:cNvSpPr>
          <p:nvPr/>
        </p:nvSpPr>
        <p:spPr>
          <a:xfrm>
            <a:off x="838200" y="335629"/>
            <a:ext cx="10515600" cy="64724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/>
              <a:t>Nos conclusions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B9B2A6-EC2C-BA35-B9CE-954D8C170912}"/>
              </a:ext>
            </a:extLst>
          </p:cNvPr>
          <p:cNvSpPr txBox="1">
            <a:spLocks/>
          </p:cNvSpPr>
          <p:nvPr/>
        </p:nvSpPr>
        <p:spPr>
          <a:xfrm>
            <a:off x="925286" y="1317170"/>
            <a:ext cx="10515600" cy="517570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Les préventions « primaires » et «  indirectes «  portant sur l’organisation et l’aménagement des postes de travail se pratiquent depuis de nombreuses années</a:t>
            </a:r>
          </a:p>
          <a:p>
            <a:endParaRPr lang="fr-FR" dirty="0"/>
          </a:p>
          <a:p>
            <a:r>
              <a:rPr lang="fr-FR" dirty="0"/>
              <a:t>Malgré tous ces efforts et les dépenses importantes déjà engagées, les chiffres des </a:t>
            </a:r>
            <a:r>
              <a:rPr lang="fr-FR" b="1" dirty="0"/>
              <a:t>AT</a:t>
            </a:r>
            <a:r>
              <a:rPr lang="fr-FR" dirty="0"/>
              <a:t> et </a:t>
            </a:r>
            <a:r>
              <a:rPr lang="fr-FR" b="1" dirty="0"/>
              <a:t>MP</a:t>
            </a:r>
            <a:r>
              <a:rPr lang="fr-FR" dirty="0"/>
              <a:t> ne baissent pratiquement plus</a:t>
            </a:r>
          </a:p>
          <a:p>
            <a:r>
              <a:rPr lang="fr-FR" dirty="0"/>
              <a:t>Est-ce une fatalité ?  Que peut on faire en plus ? </a:t>
            </a:r>
            <a:r>
              <a:rPr lang="fr-FR" b="1" i="1" u="sng" dirty="0"/>
              <a:t>Tout simplement mettre en œuvre des moyens existants, avec les solutions AssOsT </a:t>
            </a:r>
            <a:r>
              <a:rPr lang="fr-FR" b="1" i="1" u="sng" dirty="0" err="1"/>
              <a:t>concept</a:t>
            </a:r>
            <a:r>
              <a:rPr lang="fr-FR" sz="800" b="1" i="1" u="sng" dirty="0" err="1"/>
              <a:t>TM</a:t>
            </a:r>
            <a:endParaRPr lang="fr-FR" sz="800" b="1" i="1" u="sng" dirty="0"/>
          </a:p>
          <a:p>
            <a:r>
              <a:rPr lang="fr-FR" b="1" dirty="0"/>
              <a:t>L’innovation rime souvent avec audace, les décideurs n’en manquent pas !</a:t>
            </a:r>
          </a:p>
          <a:p>
            <a:r>
              <a:rPr lang="fr-FR" b="1" dirty="0"/>
              <a:t> </a:t>
            </a:r>
            <a:r>
              <a:rPr lang="fr-FR" dirty="0"/>
              <a:t>Merci  de votre attention</a:t>
            </a:r>
          </a:p>
          <a:p>
            <a:endParaRPr lang="fr-FR" b="1" dirty="0"/>
          </a:p>
          <a:p>
            <a:r>
              <a:rPr lang="fr-FR" sz="1400" b="1" dirty="0"/>
              <a:t>Clément MANDELLI Ostéopathe DO		Bernard SERIN, délégué et Co-fondateur AssOsT 42</a:t>
            </a:r>
          </a:p>
          <a:p>
            <a:r>
              <a:rPr lang="fr-FR" sz="1400" b="1" dirty="0"/>
              <a:t>Président et Co-fondateur AssOsT 42		Ancien chef d’entreprises engagé  ( IN )                                                             </a:t>
            </a:r>
          </a:p>
          <a:p>
            <a:endParaRPr lang="fr-FR" sz="1400" b="1" dirty="0"/>
          </a:p>
          <a:p>
            <a:r>
              <a:rPr lang="fr-FR" sz="1400" b="1" dirty="0"/>
              <a:t>Site internet : assost-42 ( point) </a:t>
            </a:r>
            <a:r>
              <a:rPr lang="fr-FR" sz="1400" b="1" dirty="0" err="1"/>
              <a:t>org</a:t>
            </a:r>
            <a:r>
              <a:rPr lang="fr-FR" sz="1400" b="1" dirty="0"/>
              <a:t>                         Mail : assost42@orange ( point) </a:t>
            </a:r>
            <a:r>
              <a:rPr lang="fr-FR" sz="1400" b="1" dirty="0" err="1"/>
              <a:t>fr</a:t>
            </a:r>
            <a:r>
              <a:rPr lang="fr-FR" sz="1400" b="1" dirty="0"/>
              <a:t>                   </a:t>
            </a:r>
            <a:r>
              <a:rPr lang="fr-FR" sz="1400" b="1"/>
              <a:t>Le 5 mai 2023</a:t>
            </a:r>
            <a:endParaRPr lang="fr-FR" sz="1400" b="1" dirty="0"/>
          </a:p>
        </p:txBody>
      </p:sp>
    </p:spTree>
    <p:extLst>
      <p:ext uri="{BB962C8B-B14F-4D97-AF65-F5344CB8AC3E}">
        <p14:creationId xmlns:p14="http://schemas.microsoft.com/office/powerpoint/2010/main" val="3086889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A11D01-B411-C1E7-7A63-E66E384C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8604"/>
          </a:xfrm>
        </p:spPr>
        <p:txBody>
          <a:bodyPr>
            <a:normAutofit/>
          </a:bodyPr>
          <a:lstStyle/>
          <a:p>
            <a:r>
              <a:rPr lang="fr-FR" sz="2800" b="1" dirty="0"/>
              <a:t>Plan de la présentation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783E90-FBBB-523C-72B3-18B155D8D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149673"/>
            <a:ext cx="10515600" cy="522323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000" b="1" dirty="0">
                <a:latin typeface="+mj-lt"/>
              </a:rPr>
              <a:t>TMS </a:t>
            </a:r>
            <a:r>
              <a:rPr lang="fr-FR" sz="2000" dirty="0">
                <a:latin typeface="+mj-lt"/>
              </a:rPr>
              <a:t>: Les chiffres de l’Assurance Maladie RP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>
                <a:latin typeface="+mj-lt"/>
              </a:rPr>
              <a:t>Les acteurs de la prévention « de sécurité » actuellement en action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fr-FR" sz="2000" dirty="0">
                <a:latin typeface="+mj-lt"/>
              </a:rPr>
              <a:t>Les règlementations et plans de Prévention actuels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Les équipes pluridisciplinaires des Médecins du Travail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 plan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MERAT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 L’AssOsT 42</a:t>
            </a:r>
          </a:p>
          <a:p>
            <a:pPr lvl="0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fr-FR" dirty="0">
                <a:solidFill>
                  <a:prstClr val="black"/>
                </a:solidFill>
              </a:rPr>
              <a:t>Le plan </a:t>
            </a:r>
            <a:r>
              <a:rPr lang="fr-FR" b="1" dirty="0">
                <a:solidFill>
                  <a:prstClr val="black"/>
                </a:solidFill>
              </a:rPr>
              <a:t>TMS moins </a:t>
            </a:r>
            <a:r>
              <a:rPr lang="fr-FR" dirty="0">
                <a:solidFill>
                  <a:prstClr val="black"/>
                </a:solidFill>
              </a:rPr>
              <a:t>de l’AssOsT 42</a:t>
            </a:r>
          </a:p>
          <a:p>
            <a:pPr lvl="0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Les objectifs sur 2024-2025 (réduction absentéisme et</a:t>
            </a:r>
            <a:r>
              <a:rPr lang="fr-FR" dirty="0">
                <a:solidFill>
                  <a:prstClr val="black"/>
                </a:solidFill>
              </a:rPr>
              <a:t> réduction TMS ) 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Les incidences sur les dépenses TMS :</a:t>
            </a:r>
          </a:p>
          <a:p>
            <a:pPr marL="1828800" marR="0" lvl="3" indent="-4572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Des entreprises,</a:t>
            </a:r>
          </a:p>
          <a:p>
            <a:pPr lvl="3" indent="-457200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Les coûts de l</a:t>
            </a:r>
            <a:r>
              <a:rPr lang="fr-FR" sz="2000" i="0" dirty="0">
                <a:solidFill>
                  <a:prstClr val="black"/>
                </a:solidFill>
              </a:rPr>
              <a:t>’Assurance maladie RP 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mise en œuvre </a:t>
            </a:r>
            <a:r>
              <a:rPr kumimoji="0" lang="fr-FR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  expérimentale » des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plans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MERAT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et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TMS moins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Nos conclusions</a:t>
            </a:r>
            <a:endParaRPr lang="fr-FR" sz="2000" dirty="0">
              <a:latin typeface="+mj-lt"/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62692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7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1166A7-3D0E-77AE-EEA3-C4DF011A0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0281"/>
          </a:xfrm>
        </p:spPr>
        <p:txBody>
          <a:bodyPr>
            <a:normAutofit/>
          </a:bodyPr>
          <a:lstStyle/>
          <a:p>
            <a:r>
              <a:rPr lang="fr-FR" sz="2800" b="1" dirty="0"/>
              <a:t>TMS : Les chiffres de l’Assurance Maladie RP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F7C04E2-BE2F-657F-667A-77AF7807A2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283932"/>
              </p:ext>
            </p:extLst>
          </p:nvPr>
        </p:nvGraphicFramePr>
        <p:xfrm>
          <a:off x="1371600" y="1245870"/>
          <a:ext cx="9601200" cy="414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E1C1EAA8-6BE4-50CE-5898-5FB7E01580FA}"/>
              </a:ext>
            </a:extLst>
          </p:cNvPr>
          <p:cNvSpPr txBox="1">
            <a:spLocks/>
          </p:cNvSpPr>
          <p:nvPr/>
        </p:nvSpPr>
        <p:spPr>
          <a:xfrm>
            <a:off x="1455420" y="5909310"/>
            <a:ext cx="9601200" cy="390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fr-FR" dirty="0"/>
              <a:t>La sinistralité dans la Loire est supérieure de 14 %</a:t>
            </a:r>
          </a:p>
        </p:txBody>
      </p:sp>
    </p:spTree>
    <p:extLst>
      <p:ext uri="{BB962C8B-B14F-4D97-AF65-F5344CB8AC3E}">
        <p14:creationId xmlns:p14="http://schemas.microsoft.com/office/powerpoint/2010/main" val="56265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4D42B7-DAF6-455C-9CE8-8F24AEECD22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35CE0B6-A3A4-4ECF-BC51-D1FE49DF3D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D3C366-EF4D-42D0-8A93-AC6A66E506C7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70CF4E-F51A-4C79-8106-16FE501F3E3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CC505B3-D5CD-4591-AFA5-B4558C836933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EA84A4-7AB5-42F9-A5C7-02A28FBBC20C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2EA2CE-8E5E-C1C7-0684-E1559B42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5474"/>
          </a:xfrm>
        </p:spPr>
        <p:txBody>
          <a:bodyPr>
            <a:noAutofit/>
          </a:bodyPr>
          <a:lstStyle/>
          <a:p>
            <a:r>
              <a:rPr lang="fr-FR" sz="2500" b="1" dirty="0"/>
              <a:t>Les acteurs de la Prévention de Sécurité actuellement en action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2C6806-6A4C-373A-B053-B888A9E3D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197429"/>
            <a:ext cx="9601200" cy="4909457"/>
          </a:xfrm>
        </p:spPr>
        <p:txBody>
          <a:bodyPr>
            <a:noAutofit/>
          </a:bodyPr>
          <a:lstStyle/>
          <a:p>
            <a:r>
              <a:rPr lang="fr-FR" dirty="0"/>
              <a:t>Les principaux acteurs sont la </a:t>
            </a:r>
            <a:r>
              <a:rPr lang="fr-FR" b="1" dirty="0"/>
              <a:t>CARSAT et AMELI </a:t>
            </a:r>
            <a:r>
              <a:rPr lang="fr-FR" dirty="0"/>
              <a:t>( assurance maladie RP)</a:t>
            </a:r>
          </a:p>
          <a:p>
            <a:pPr lvl="1"/>
            <a:r>
              <a:rPr lang="fr-FR" dirty="0"/>
              <a:t>Principalement sur les plans promotions et subventions,</a:t>
            </a:r>
          </a:p>
          <a:p>
            <a:pPr lvl="3"/>
            <a:r>
              <a:rPr lang="fr-FR" sz="2000" dirty="0"/>
              <a:t>Ont sélectionné des intervenants extérieurs, agréés par eux</a:t>
            </a:r>
          </a:p>
          <a:p>
            <a:endParaRPr lang="fr-FR" dirty="0"/>
          </a:p>
          <a:p>
            <a:r>
              <a:rPr lang="fr-FR" dirty="0"/>
              <a:t>Les organisations de préventions professionnelles : </a:t>
            </a:r>
            <a:r>
              <a:rPr lang="fr-FR" b="1" dirty="0"/>
              <a:t>OPPBTP</a:t>
            </a:r>
            <a:r>
              <a:rPr lang="fr-FR" dirty="0"/>
              <a:t> par exemple</a:t>
            </a:r>
          </a:p>
          <a:p>
            <a:endParaRPr lang="fr-FR" dirty="0"/>
          </a:p>
          <a:p>
            <a:r>
              <a:rPr lang="fr-FR" dirty="0"/>
              <a:t>Les </a:t>
            </a:r>
            <a:r>
              <a:rPr lang="fr-FR" b="1" dirty="0"/>
              <a:t>SPSTI</a:t>
            </a:r>
            <a:r>
              <a:rPr lang="fr-FR" dirty="0"/>
              <a:t> ont leurs équipes de préventeurs</a:t>
            </a:r>
          </a:p>
          <a:p>
            <a:endParaRPr lang="fr-FR" dirty="0"/>
          </a:p>
          <a:p>
            <a:r>
              <a:rPr lang="fr-FR" dirty="0"/>
              <a:t>Les Médecins </a:t>
            </a:r>
            <a:r>
              <a:rPr lang="fr-FR"/>
              <a:t>du Travail </a:t>
            </a:r>
            <a:endParaRPr lang="fr-FR" dirty="0"/>
          </a:p>
          <a:p>
            <a:endParaRPr lang="fr-FR" dirty="0"/>
          </a:p>
          <a:p>
            <a:r>
              <a:rPr lang="fr-FR" dirty="0"/>
              <a:t>L’ INRS pour les normes et l’ANACT pour les recommandations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135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127A29-A968-59AD-7D02-82D40DDC4DE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28700" y="436336"/>
            <a:ext cx="10515600" cy="625475"/>
          </a:xfrm>
        </p:spPr>
        <p:txBody>
          <a:bodyPr>
            <a:normAutofit/>
          </a:bodyPr>
          <a:lstStyle/>
          <a:p>
            <a:r>
              <a:rPr lang="fr-FR" sz="2800" b="1" dirty="0"/>
              <a:t>Les règlementations et plans de préventions actuels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B7347E-FFC0-D75F-86E6-0F9AD1DDCDA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28700" y="1311275"/>
            <a:ext cx="9601200" cy="5181600"/>
          </a:xfrm>
        </p:spPr>
        <p:txBody>
          <a:bodyPr>
            <a:noAutofit/>
          </a:bodyPr>
          <a:lstStyle/>
          <a:p>
            <a:r>
              <a:rPr lang="fr-FR" b="1" dirty="0"/>
              <a:t>Le Code du Travail : l’Art 4121-1 </a:t>
            </a:r>
            <a:r>
              <a:rPr lang="fr-FR" dirty="0"/>
              <a:t>qui précise «  l’employeur prend toutes dispositions pour garantir la sécurité et </a:t>
            </a:r>
            <a:r>
              <a:rPr lang="fr-FR" b="1" dirty="0"/>
              <a:t>assurer la santé physique et mentale des salariés »</a:t>
            </a:r>
          </a:p>
          <a:p>
            <a:endParaRPr lang="fr-FR" b="1" dirty="0"/>
          </a:p>
          <a:p>
            <a:r>
              <a:rPr lang="fr-FR" b="1" dirty="0"/>
              <a:t>La Loi 2021-1018 du 2 août 2021 </a:t>
            </a:r>
            <a:r>
              <a:rPr lang="fr-FR" dirty="0"/>
              <a:t>: pour renforcer la Prévention au Travail</a:t>
            </a:r>
          </a:p>
          <a:p>
            <a:pPr lvl="3"/>
            <a:r>
              <a:rPr lang="fr-FR" sz="2000" dirty="0"/>
              <a:t>Décloisonne la médecine publique de la Médecine du Travail,</a:t>
            </a:r>
          </a:p>
          <a:p>
            <a:pPr lvl="3"/>
            <a:r>
              <a:rPr lang="fr-FR" sz="2000" dirty="0"/>
              <a:t>Élargit les missions des services de médecine du travail, qui deviennent des </a:t>
            </a:r>
            <a:r>
              <a:rPr lang="fr-FR" sz="2000" b="1" dirty="0"/>
              <a:t>SPSTI </a:t>
            </a:r>
            <a:r>
              <a:rPr lang="fr-FR" sz="2000" dirty="0"/>
              <a:t>( </a:t>
            </a:r>
            <a:r>
              <a:rPr lang="fr-FR" sz="2000" b="1" dirty="0"/>
              <a:t>S</a:t>
            </a:r>
            <a:r>
              <a:rPr lang="fr-FR" sz="2000" dirty="0"/>
              <a:t>ervices de </a:t>
            </a:r>
            <a:r>
              <a:rPr lang="fr-FR" sz="2000" b="1" dirty="0"/>
              <a:t>P</a:t>
            </a:r>
            <a:r>
              <a:rPr lang="fr-FR" sz="2000" dirty="0"/>
              <a:t>révention et de </a:t>
            </a:r>
            <a:r>
              <a:rPr lang="fr-FR" sz="2000" b="1" dirty="0"/>
              <a:t>S</a:t>
            </a:r>
            <a:r>
              <a:rPr lang="fr-FR" sz="2000" dirty="0"/>
              <a:t>anté au </a:t>
            </a:r>
            <a:r>
              <a:rPr lang="fr-FR" sz="2000" b="1" dirty="0"/>
              <a:t>T</a:t>
            </a:r>
            <a:r>
              <a:rPr lang="fr-FR" sz="2000" dirty="0"/>
              <a:t>ravail </a:t>
            </a:r>
            <a:r>
              <a:rPr lang="fr-FR" sz="2000" b="1" dirty="0"/>
              <a:t>I</a:t>
            </a:r>
            <a:r>
              <a:rPr lang="fr-FR" sz="2000" dirty="0"/>
              <a:t>nterprofessionnels)</a:t>
            </a:r>
          </a:p>
          <a:p>
            <a:pPr lvl="3"/>
            <a:r>
              <a:rPr lang="fr-FR" sz="2000" dirty="0"/>
              <a:t>Etc…</a:t>
            </a:r>
          </a:p>
          <a:p>
            <a:pPr lvl="3"/>
            <a:endParaRPr lang="fr-FR" sz="2000" dirty="0"/>
          </a:p>
          <a:p>
            <a:r>
              <a:rPr lang="fr-FR" b="1" dirty="0"/>
              <a:t>Le plan PST 4 (plan santé au travail) </a:t>
            </a:r>
          </a:p>
          <a:p>
            <a:pPr lvl="3"/>
            <a:r>
              <a:rPr lang="fr-FR" sz="2000" dirty="0"/>
              <a:t>Priorité à la prévention</a:t>
            </a:r>
          </a:p>
        </p:txBody>
      </p:sp>
    </p:spTree>
    <p:extLst>
      <p:ext uri="{BB962C8B-B14F-4D97-AF65-F5344CB8AC3E}">
        <p14:creationId xmlns:p14="http://schemas.microsoft.com/office/powerpoint/2010/main" val="239555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52C556-5155-B729-6D2F-A2338099781F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6145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/>
              <a:t>Les équipes pluridisciplinaires des Médecins du Travail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C0F8A5-6533-CF6C-4EEE-A81626C6FB12}"/>
              </a:ext>
            </a:extLst>
          </p:cNvPr>
          <p:cNvSpPr txBox="1">
            <a:spLocks/>
          </p:cNvSpPr>
          <p:nvPr/>
        </p:nvSpPr>
        <p:spPr>
          <a:xfrm>
            <a:off x="838200" y="1253331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Les principaux acteurs sont la CARSAT, et AMELI ( assurance maladie RP)</a:t>
            </a:r>
          </a:p>
          <a:p>
            <a:pPr lvl="1"/>
            <a:r>
              <a:rPr lang="fr-FR" dirty="0"/>
              <a:t>Principalement sur les plans promotions et subventions,</a:t>
            </a:r>
          </a:p>
          <a:p>
            <a:pPr lvl="1"/>
            <a:r>
              <a:rPr lang="fr-FR" sz="2000" dirty="0"/>
              <a:t>Ont sélectionné des intervenants en formation et en prévention extérieurs, agréés par eux</a:t>
            </a:r>
          </a:p>
          <a:p>
            <a:endParaRPr lang="fr-FR" dirty="0"/>
          </a:p>
          <a:p>
            <a:r>
              <a:rPr lang="fr-FR" dirty="0"/>
              <a:t>Les organisations professionnelles : Prévention BTP - OPPBTP par exemple</a:t>
            </a:r>
          </a:p>
          <a:p>
            <a:endParaRPr lang="fr-FR" dirty="0"/>
          </a:p>
          <a:p>
            <a:r>
              <a:rPr lang="fr-FR" dirty="0"/>
              <a:t>Les SPSTI qui ont leurs équipes de préventeurs techniques</a:t>
            </a:r>
          </a:p>
          <a:p>
            <a:r>
              <a:rPr lang="fr-FR" dirty="0"/>
              <a:t>Les Médecins du Travail et leurs équipes pluridisciplinaires</a:t>
            </a:r>
          </a:p>
          <a:p>
            <a:r>
              <a:rPr lang="fr-FR" dirty="0"/>
              <a:t>L’ INRS pour les normes et l’ANACT pour les recommandations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171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5F389-16E3-F8B2-51CA-EA6E018D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617"/>
          </a:xfrm>
        </p:spPr>
        <p:txBody>
          <a:bodyPr>
            <a:noAutofit/>
          </a:bodyPr>
          <a:lstStyle/>
          <a:p>
            <a:r>
              <a:rPr lang="fr-FR" sz="2800" b="1" dirty="0"/>
              <a:t>Le plan TMS moins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3D589B-DA28-2917-9AAD-EFE7C0EC2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66799"/>
            <a:ext cx="9601200" cy="5595257"/>
          </a:xfrm>
        </p:spPr>
        <p:txBody>
          <a:bodyPr>
            <a:noAutofit/>
          </a:bodyPr>
          <a:lstStyle/>
          <a:p>
            <a:r>
              <a:rPr lang="fr-FR" b="1" dirty="0"/>
              <a:t>Chaque année, le salarié consultera préventivement un Ostéopathe du Travail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Bilan corporel global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Informations sur la santé mentale ( risques psychiques, </a:t>
            </a:r>
            <a:r>
              <a:rPr lang="fr-FR" sz="2000" dirty="0" err="1"/>
              <a:t>burn</a:t>
            </a:r>
            <a:r>
              <a:rPr lang="fr-FR" sz="2000" dirty="0"/>
              <a:t> out, dépression, désintérêt et /ou désinsertion professionnelle 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Cela suppose de rendre obligatoire cette procédure à titre expérimental sur 2024-2025</a:t>
            </a:r>
          </a:p>
          <a:p>
            <a:pPr lvl="2"/>
            <a:endParaRPr lang="fr-FR" sz="2000" dirty="0"/>
          </a:p>
          <a:p>
            <a:r>
              <a:rPr lang="fr-FR" b="1" dirty="0"/>
              <a:t>Informations transmises au SPSTI </a:t>
            </a:r>
            <a:r>
              <a:rPr lang="fr-FR" dirty="0"/>
              <a:t>( codifications et notations de 1 à 20 pour confidentialité )</a:t>
            </a:r>
          </a:p>
          <a:p>
            <a:r>
              <a:rPr lang="fr-FR" dirty="0"/>
              <a:t>Connaissance régulière de l’état de santé des salariés </a:t>
            </a:r>
            <a:r>
              <a:rPr lang="fr-FR" b="1" dirty="0"/>
              <a:t>et des employeurs </a:t>
            </a:r>
            <a:r>
              <a:rPr lang="fr-FR" dirty="0"/>
              <a:t> (par secteur d’activité, catégorie d’emploi, entreprise, genre… )</a:t>
            </a:r>
          </a:p>
          <a:p>
            <a:r>
              <a:rPr lang="fr-FR" dirty="0"/>
              <a:t>Les Médecins du Travail sauront ainsi comment agir pour préserver au mieux la santé des salariés et orienter leurs équipes des préventeurs vers les besoins identifiés de l’entreprise X ou Y</a:t>
            </a:r>
          </a:p>
        </p:txBody>
      </p:sp>
    </p:spTree>
    <p:extLst>
      <p:ext uri="{BB962C8B-B14F-4D97-AF65-F5344CB8AC3E}">
        <p14:creationId xmlns:p14="http://schemas.microsoft.com/office/powerpoint/2010/main" val="3581162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7128EC-E691-DC2A-728B-BA977A781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1456"/>
          </a:xfrm>
        </p:spPr>
        <p:txBody>
          <a:bodyPr>
            <a:noAutofit/>
          </a:bodyPr>
          <a:lstStyle/>
          <a:p>
            <a:r>
              <a:rPr lang="fr-FR" sz="2800" b="1" dirty="0"/>
              <a:t>Le plan MERAT ( Maintien et Retour Au Travail 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FDA828-A200-FAEE-6846-C0EAF6042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12371"/>
            <a:ext cx="9601200" cy="5388429"/>
          </a:xfrm>
        </p:spPr>
        <p:txBody>
          <a:bodyPr>
            <a:noAutofit/>
          </a:bodyPr>
          <a:lstStyle/>
          <a:p>
            <a:r>
              <a:rPr lang="fr-FR" b="1" dirty="0"/>
              <a:t>L’objectif est le maintien du salarié dans son emploi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Mise en place d’un N° de téléphone </a:t>
            </a:r>
            <a:r>
              <a:rPr lang="fr-FR" sz="2000" b="1" dirty="0"/>
              <a:t>URGENCE TMS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A chaque alerte TMS, appel sur N° urgence TMS , qui prend un RDV avec l’Ostéopathe du Travail le plus proche, pour le salarié impacté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Dans 80 à 90 % des cas, l’Ostéopathe va régler le problème physique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b="1" dirty="0"/>
              <a:t>Si nécessaire, l’Ostéo orientera son patient vers un Médecin </a:t>
            </a:r>
          </a:p>
          <a:p>
            <a:r>
              <a:rPr lang="fr-FR" b="1" dirty="0"/>
              <a:t>Autres cas: </a:t>
            </a:r>
            <a:r>
              <a:rPr lang="fr-FR" dirty="0"/>
              <a:t>un bulletin d’arrêt de travail arrive dans l’entreprise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Appel vers </a:t>
            </a:r>
            <a:r>
              <a:rPr lang="fr-FR" sz="2000" b="1" dirty="0"/>
              <a:t>URGENCE TMS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000" dirty="0"/>
              <a:t>Même procédure que ci-dessus et l’arrêt de travail sera limité</a:t>
            </a:r>
          </a:p>
          <a:p>
            <a:r>
              <a:rPr lang="fr-FR" b="1" u="sng" dirty="0" err="1"/>
              <a:t>Ainsi,l’employeur</a:t>
            </a:r>
            <a:r>
              <a:rPr lang="fr-FR" b="1" u="sng" dirty="0"/>
              <a:t> devient acteur de la régulation de son absentéisme !</a:t>
            </a:r>
          </a:p>
          <a:p>
            <a:r>
              <a:rPr lang="fr-FR" u="sng" dirty="0"/>
              <a:t>Le salarié choisit la meilleure solution et la plus rapide ( sous 48 heures chez l’Ostéopathe) !</a:t>
            </a:r>
          </a:p>
        </p:txBody>
      </p:sp>
    </p:spTree>
    <p:extLst>
      <p:ext uri="{BB962C8B-B14F-4D97-AF65-F5344CB8AC3E}">
        <p14:creationId xmlns:p14="http://schemas.microsoft.com/office/powerpoint/2010/main" val="1469124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BEA914-91A5-42D6-E79A-410593DE6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920"/>
          </a:xfrm>
        </p:spPr>
        <p:txBody>
          <a:bodyPr>
            <a:normAutofit/>
          </a:bodyPr>
          <a:lstStyle/>
          <a:p>
            <a:r>
              <a:rPr lang="fr-FR" sz="2800" b="1" dirty="0"/>
              <a:t>Les objectifs sur 2024-2025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42B6507-5DE9-03AE-5C18-E8E348137F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1911920"/>
              </p:ext>
            </p:extLst>
          </p:nvPr>
        </p:nvGraphicFramePr>
        <p:xfrm>
          <a:off x="1371600" y="1197430"/>
          <a:ext cx="9601200" cy="3940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0F2E6CA-416C-C3FE-01BC-19889DACF737}"/>
              </a:ext>
            </a:extLst>
          </p:cNvPr>
          <p:cNvSpPr txBox="1">
            <a:spLocks/>
          </p:cNvSpPr>
          <p:nvPr/>
        </p:nvSpPr>
        <p:spPr>
          <a:xfrm>
            <a:off x="1295400" y="5431973"/>
            <a:ext cx="9601200" cy="9688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La santé des salariés est « optimisée » avec une thérapie 100 % naturelle</a:t>
            </a:r>
          </a:p>
          <a:p>
            <a:r>
              <a:rPr lang="fr-FR"/>
              <a:t>La compétitivité des entreprises progressera sensiblement</a:t>
            </a:r>
          </a:p>
          <a:p>
            <a:pPr marL="987552" lvl="2" indent="0">
              <a:buFont typeface="Franklin Gothic Book" panose="020B0503020102020204" pitchFamily="34" charset="0"/>
              <a:buNone/>
            </a:pPr>
            <a:endParaRPr lang="fr-FR" sz="2000"/>
          </a:p>
          <a:p>
            <a:pPr marL="0" indent="0">
              <a:buFont typeface="Franklin Gothic Book" panose="020B05030201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646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EEE987D-B968-4C11-A406-11062642C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0EEE987D-B968-4C11-A406-11062642C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0EEE987D-B968-4C11-A406-11062642C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0EEE987D-B968-4C11-A406-11062642CE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graphicEl>
                                              <a:dgm id="{0EEE987D-B968-4C11-A406-11062642CE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A6005A-55F1-4B05-906F-FC6558573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graphicEl>
                                              <a:dgm id="{47A6005A-55F1-4B05-906F-FC6558573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47A6005A-55F1-4B05-906F-FC6558573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47A6005A-55F1-4B05-906F-FC6558573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47A6005A-55F1-4B05-906F-FC6558573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202939-FFD3-4DA5-A18E-5C0AD0AD5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graphicEl>
                                              <a:dgm id="{0C202939-FFD3-4DA5-A18E-5C0AD0AD5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0C202939-FFD3-4DA5-A18E-5C0AD0AD5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0C202939-FFD3-4DA5-A18E-5C0AD0AD57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dgm id="{0C202939-FFD3-4DA5-A18E-5C0AD0AD57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0128F5-DFBB-4437-9197-0D97D865C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AC0128F5-DFBB-4437-9197-0D97D865C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AC0128F5-DFBB-4437-9197-0D97D865C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graphicEl>
                                              <a:dgm id="{AC0128F5-DFBB-4437-9197-0D97D865C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AC0128F5-DFBB-4437-9197-0D97D865C0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/>
        </p:bldSub>
      </p:bldGraphic>
    </p:bldLst>
  </p:timing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ersonnalisé 1">
      <a:majorFont>
        <a:latin typeface="Noto Sans"/>
        <a:ea typeface=""/>
        <a:cs typeface=""/>
      </a:majorFont>
      <a:minorFont>
        <a:latin typeface="Noto Sans"/>
        <a:ea typeface=""/>
        <a:cs typeface="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Cadrage</Template>
  <TotalTime>305</TotalTime>
  <Words>1190</Words>
  <Application>Microsoft Office PowerPoint</Application>
  <PresentationFormat>Grand écran</PresentationFormat>
  <Paragraphs>119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Calibri</vt:lpstr>
      <vt:lpstr>Courier New</vt:lpstr>
      <vt:lpstr>Franklin Gothic Book</vt:lpstr>
      <vt:lpstr>Noto Sans</vt:lpstr>
      <vt:lpstr>Wingdings</vt:lpstr>
      <vt:lpstr>Cadrage</vt:lpstr>
      <vt:lpstr>Prevention et depistages des risques de sante au travail</vt:lpstr>
      <vt:lpstr>Plan de la présentation :</vt:lpstr>
      <vt:lpstr>TMS : Les chiffres de l’Assurance Maladie RP</vt:lpstr>
      <vt:lpstr>Les acteurs de la Prévention de Sécurité actuellement en action</vt:lpstr>
      <vt:lpstr>Les règlementations et plans de préventions actuels</vt:lpstr>
      <vt:lpstr>Présentation PowerPoint</vt:lpstr>
      <vt:lpstr>Le plan TMS moins</vt:lpstr>
      <vt:lpstr>Le plan MERAT ( Maintien et Retour Au Travail )</vt:lpstr>
      <vt:lpstr>Les objectifs sur 2024-2025</vt:lpstr>
      <vt:lpstr>Les coûts de la mise en œuvre des plans TMS moins et MERAT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des plans de Préventions</dc:title>
  <dc:creator>Bernard Serin</dc:creator>
  <cp:lastModifiedBy>Bernard Serin</cp:lastModifiedBy>
  <cp:revision>13</cp:revision>
  <cp:lastPrinted>2023-02-22T14:17:36Z</cp:lastPrinted>
  <dcterms:created xsi:type="dcterms:W3CDTF">2023-02-22T13:41:57Z</dcterms:created>
  <dcterms:modified xsi:type="dcterms:W3CDTF">2023-05-05T16:29:45Z</dcterms:modified>
</cp:coreProperties>
</file>